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316" r:id="rId3"/>
    <p:sldId id="261" r:id="rId4"/>
    <p:sldId id="262" r:id="rId5"/>
    <p:sldId id="260" r:id="rId6"/>
    <p:sldId id="263" r:id="rId7"/>
    <p:sldId id="264" r:id="rId8"/>
    <p:sldId id="257" r:id="rId9"/>
    <p:sldId id="258" r:id="rId10"/>
    <p:sldId id="259" r:id="rId11"/>
    <p:sldId id="266" r:id="rId12"/>
    <p:sldId id="265" r:id="rId13"/>
    <p:sldId id="267" r:id="rId14"/>
    <p:sldId id="268" r:id="rId15"/>
    <p:sldId id="270" r:id="rId16"/>
    <p:sldId id="269" r:id="rId17"/>
    <p:sldId id="271" r:id="rId18"/>
    <p:sldId id="273" r:id="rId19"/>
    <p:sldId id="274" r:id="rId20"/>
    <p:sldId id="272" r:id="rId21"/>
    <p:sldId id="275" r:id="rId22"/>
    <p:sldId id="281" r:id="rId23"/>
    <p:sldId id="277" r:id="rId24"/>
    <p:sldId id="279" r:id="rId25"/>
    <p:sldId id="276" r:id="rId26"/>
    <p:sldId id="278" r:id="rId27"/>
    <p:sldId id="280" r:id="rId28"/>
    <p:sldId id="283" r:id="rId29"/>
    <p:sldId id="284" r:id="rId30"/>
    <p:sldId id="285" r:id="rId31"/>
    <p:sldId id="282" r:id="rId32"/>
    <p:sldId id="286" r:id="rId33"/>
    <p:sldId id="287" r:id="rId34"/>
    <p:sldId id="288" r:id="rId35"/>
    <p:sldId id="290" r:id="rId36"/>
    <p:sldId id="289" r:id="rId37"/>
    <p:sldId id="291" r:id="rId38"/>
    <p:sldId id="293" r:id="rId39"/>
    <p:sldId id="294" r:id="rId40"/>
    <p:sldId id="292"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7" r:id="rId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50"/>
    <p:restoredTop sz="94643"/>
  </p:normalViewPr>
  <p:slideViewPr>
    <p:cSldViewPr snapToGrid="0" snapToObjects="1">
      <p:cViewPr varScale="1">
        <p:scale>
          <a:sx n="120" d="100"/>
          <a:sy n="120" d="100"/>
        </p:scale>
        <p:origin x="101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EB09EFA-491A-804C-B74A-FEF772BCF8A5}"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2601727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EB09EFA-491A-804C-B74A-FEF772BCF8A5}"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28486884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EB09EFA-491A-804C-B74A-FEF772BCF8A5}"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3272314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EB09EFA-491A-804C-B74A-FEF772BCF8A5}"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3063346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EB09EFA-491A-804C-B74A-FEF772BCF8A5}"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2393340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EB09EFA-491A-804C-B74A-FEF772BCF8A5}" type="datetimeFigureOut">
              <a:rPr lang="en-US" smtClean="0"/>
              <a:t>7/30/18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9623207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EB09EFA-491A-804C-B74A-FEF772BCF8A5}" type="datetimeFigureOut">
              <a:rPr lang="en-US" smtClean="0"/>
              <a:t>7/30/18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668760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EB09EFA-491A-804C-B74A-FEF772BCF8A5}" type="datetimeFigureOut">
              <a:rPr lang="en-US" smtClean="0"/>
              <a:t>7/30/18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26368321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B09EFA-491A-804C-B74A-FEF772BCF8A5}" type="datetimeFigureOut">
              <a:rPr lang="en-US" smtClean="0"/>
              <a:t>7/30/18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8855068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EB09EFA-491A-804C-B74A-FEF772BCF8A5}" type="datetimeFigureOut">
              <a:rPr lang="en-US" smtClean="0"/>
              <a:t>7/30/18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1908831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EB09EFA-491A-804C-B74A-FEF772BCF8A5}" type="datetimeFigureOut">
              <a:rPr lang="en-US" smtClean="0"/>
              <a:t>7/30/18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B4CE36-96C6-3246-BCFA-799A5EA7875E}" type="slidenum">
              <a:rPr lang="en-US" smtClean="0"/>
              <a:t>‹#›</a:t>
            </a:fld>
            <a:endParaRPr lang="en-US"/>
          </a:p>
        </p:txBody>
      </p:sp>
    </p:spTree>
    <p:extLst>
      <p:ext uri="{BB962C8B-B14F-4D97-AF65-F5344CB8AC3E}">
        <p14:creationId xmlns:p14="http://schemas.microsoft.com/office/powerpoint/2010/main" val="1446807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B09EFA-491A-804C-B74A-FEF772BCF8A5}" type="datetimeFigureOut">
              <a:rPr lang="en-US" smtClean="0"/>
              <a:t>7/30/18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B4CE36-96C6-3246-BCFA-799A5EA7875E}" type="slidenum">
              <a:rPr lang="en-US" smtClean="0"/>
              <a:t>‹#›</a:t>
            </a:fld>
            <a:endParaRPr lang="en-US"/>
          </a:p>
        </p:txBody>
      </p:sp>
    </p:spTree>
    <p:extLst>
      <p:ext uri="{BB962C8B-B14F-4D97-AF65-F5344CB8AC3E}">
        <p14:creationId xmlns:p14="http://schemas.microsoft.com/office/powerpoint/2010/main" val="13055704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19.png"/><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F93C5-AE79-284C-A237-BC2195D63621}"/>
              </a:ext>
            </a:extLst>
          </p:cNvPr>
          <p:cNvSpPr>
            <a:spLocks noGrp="1"/>
          </p:cNvSpPr>
          <p:nvPr>
            <p:ph type="ctrTitle"/>
          </p:nvPr>
        </p:nvSpPr>
        <p:spPr/>
        <p:txBody>
          <a:bodyPr>
            <a:noAutofit/>
          </a:bodyPr>
          <a:lstStyle/>
          <a:p>
            <a:r>
              <a:rPr lang="en-US" sz="4400" b="1" dirty="0"/>
              <a:t>Voicing assimilation and its relevance for the Dresher-Reiss debate on existence of contrast in phonology</a:t>
            </a:r>
            <a:r>
              <a:rPr lang="en-US" sz="4400" dirty="0"/>
              <a:t> </a:t>
            </a:r>
          </a:p>
        </p:txBody>
      </p:sp>
      <p:sp>
        <p:nvSpPr>
          <p:cNvPr id="3" name="Subtitle 2">
            <a:extLst>
              <a:ext uri="{FF2B5EF4-FFF2-40B4-BE49-F238E27FC236}">
                <a16:creationId xmlns:a16="http://schemas.microsoft.com/office/drawing/2014/main" id="{2905B219-5855-684E-BDB0-5DBBB3AC4E62}"/>
              </a:ext>
            </a:extLst>
          </p:cNvPr>
          <p:cNvSpPr>
            <a:spLocks noGrp="1"/>
          </p:cNvSpPr>
          <p:nvPr>
            <p:ph type="subTitle" idx="1"/>
          </p:nvPr>
        </p:nvSpPr>
        <p:spPr/>
        <p:txBody>
          <a:bodyPr/>
          <a:lstStyle/>
          <a:p>
            <a:r>
              <a:rPr lang="en-US" dirty="0"/>
              <a:t>Vladimir Kulikov</a:t>
            </a:r>
          </a:p>
          <a:p>
            <a:r>
              <a:rPr lang="en-US" dirty="0"/>
              <a:t>EGG 2018</a:t>
            </a:r>
          </a:p>
          <a:p>
            <a:r>
              <a:rPr lang="en-US" dirty="0"/>
              <a:t>30.07 – 3.08 2018</a:t>
            </a:r>
          </a:p>
        </p:txBody>
      </p:sp>
    </p:spTree>
    <p:extLst>
      <p:ext uri="{BB962C8B-B14F-4D97-AF65-F5344CB8AC3E}">
        <p14:creationId xmlns:p14="http://schemas.microsoft.com/office/powerpoint/2010/main" val="22571366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6A12E-D9BD-0644-8166-20249413E205}"/>
              </a:ext>
            </a:extLst>
          </p:cNvPr>
          <p:cNvSpPr>
            <a:spLocks noGrp="1"/>
          </p:cNvSpPr>
          <p:nvPr>
            <p:ph type="title"/>
          </p:nvPr>
        </p:nvSpPr>
        <p:spPr/>
        <p:txBody>
          <a:bodyPr/>
          <a:lstStyle/>
          <a:p>
            <a:r>
              <a:rPr lang="en-US" dirty="0"/>
              <a:t>Voicing assimilation: Representation</a:t>
            </a:r>
          </a:p>
        </p:txBody>
      </p:sp>
      <p:sp>
        <p:nvSpPr>
          <p:cNvPr id="3" name="Content Placeholder 2">
            <a:extLst>
              <a:ext uri="{FF2B5EF4-FFF2-40B4-BE49-F238E27FC236}">
                <a16:creationId xmlns:a16="http://schemas.microsoft.com/office/drawing/2014/main" id="{E6C4AA6D-E063-D046-86B4-7F92109106AC}"/>
              </a:ext>
            </a:extLst>
          </p:cNvPr>
          <p:cNvSpPr>
            <a:spLocks noGrp="1"/>
          </p:cNvSpPr>
          <p:nvPr>
            <p:ph idx="1"/>
          </p:nvPr>
        </p:nvSpPr>
        <p:spPr/>
        <p:txBody>
          <a:bodyPr>
            <a:normAutofit lnSpcReduction="10000"/>
          </a:bodyPr>
          <a:lstStyle/>
          <a:p>
            <a:r>
              <a:rPr lang="en-US" dirty="0"/>
              <a:t>Russian: </a:t>
            </a:r>
          </a:p>
          <a:p>
            <a:pPr lvl="1"/>
            <a:r>
              <a:rPr lang="en-US" dirty="0"/>
              <a:t>voiceless /p, t, k … / – voiced /b, d, g … /</a:t>
            </a:r>
          </a:p>
          <a:p>
            <a:pPr lvl="1"/>
            <a:r>
              <a:rPr lang="en-US" dirty="0"/>
              <a:t>[–son] </a:t>
            </a:r>
            <a:r>
              <a:rPr lang="en-US" dirty="0">
                <a:sym typeface="Wingdings" pitchFamily="2" charset="2"/>
              </a:rPr>
              <a:t> [𝛼 voice] / ____ # [–son, </a:t>
            </a:r>
            <a:r>
              <a:rPr lang="ru-RU" dirty="0">
                <a:sym typeface="Wingdings" pitchFamily="2" charset="2"/>
              </a:rPr>
              <a:t>𝛼 </a:t>
            </a:r>
            <a:r>
              <a:rPr lang="en-US" dirty="0">
                <a:sym typeface="Wingdings" pitchFamily="2" charset="2"/>
              </a:rPr>
              <a:t>voice]</a:t>
            </a:r>
          </a:p>
          <a:p>
            <a:pPr marL="457200" lvl="1" indent="0">
              <a:buNone/>
            </a:pPr>
            <a:endParaRPr lang="en-US" dirty="0"/>
          </a:p>
          <a:p>
            <a:r>
              <a:rPr lang="en-US" dirty="0"/>
              <a:t>Dutch: </a:t>
            </a:r>
          </a:p>
          <a:p>
            <a:pPr lvl="1"/>
            <a:r>
              <a:rPr lang="en-US" dirty="0"/>
              <a:t>voiceless /p, t, k … / – voiced /b, d … /</a:t>
            </a:r>
          </a:p>
          <a:p>
            <a:pPr lvl="1"/>
            <a:r>
              <a:rPr lang="en-US" dirty="0"/>
              <a:t>[–son] </a:t>
            </a:r>
            <a:r>
              <a:rPr lang="en-US" dirty="0">
                <a:sym typeface="Wingdings" pitchFamily="2" charset="2"/>
              </a:rPr>
              <a:t> [𝛼 voice] / ____ # [–son, </a:t>
            </a:r>
            <a:r>
              <a:rPr lang="ru-RU" dirty="0">
                <a:sym typeface="Wingdings" pitchFamily="2" charset="2"/>
              </a:rPr>
              <a:t>𝛼 </a:t>
            </a:r>
            <a:r>
              <a:rPr lang="en-US" dirty="0">
                <a:sym typeface="Wingdings" pitchFamily="2" charset="2"/>
              </a:rPr>
              <a:t>voice]</a:t>
            </a:r>
          </a:p>
          <a:p>
            <a:pPr lvl="1"/>
            <a:endParaRPr lang="en-US" dirty="0">
              <a:sym typeface="Wingdings" pitchFamily="2" charset="2"/>
            </a:endParaRPr>
          </a:p>
          <a:p>
            <a:r>
              <a:rPr lang="en-US" dirty="0">
                <a:sym typeface="Wingdings" pitchFamily="2" charset="2"/>
              </a:rPr>
              <a:t>Catalan:</a:t>
            </a:r>
            <a:endParaRPr lang="ru-RU" dirty="0">
              <a:sym typeface="Wingdings" pitchFamily="2" charset="2"/>
            </a:endParaRPr>
          </a:p>
          <a:p>
            <a:pPr lvl="1"/>
            <a:r>
              <a:rPr lang="en-US" dirty="0"/>
              <a:t>voiceless /p, t, k … / – voiced /b, d, g … /</a:t>
            </a:r>
          </a:p>
          <a:p>
            <a:pPr lvl="1"/>
            <a:r>
              <a:rPr lang="en-US" dirty="0"/>
              <a:t>[–son] </a:t>
            </a:r>
            <a:r>
              <a:rPr lang="en-US" dirty="0">
                <a:sym typeface="Wingdings" pitchFamily="2" charset="2"/>
              </a:rPr>
              <a:t> [𝛼 voice] / ____ # [–son, </a:t>
            </a:r>
            <a:r>
              <a:rPr lang="ru-RU" dirty="0">
                <a:sym typeface="Wingdings" pitchFamily="2" charset="2"/>
              </a:rPr>
              <a:t>𝛼 </a:t>
            </a:r>
            <a:r>
              <a:rPr lang="en-US" dirty="0">
                <a:sym typeface="Wingdings" pitchFamily="2" charset="2"/>
              </a:rPr>
              <a:t>voice]		     </a:t>
            </a:r>
            <a:endParaRPr lang="en-US" dirty="0"/>
          </a:p>
        </p:txBody>
      </p:sp>
    </p:spTree>
    <p:extLst>
      <p:ext uri="{BB962C8B-B14F-4D97-AF65-F5344CB8AC3E}">
        <p14:creationId xmlns:p14="http://schemas.microsoft.com/office/powerpoint/2010/main" val="15476525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0BBE1-D38B-544F-A874-D7C6E4D590EE}"/>
              </a:ext>
            </a:extLst>
          </p:cNvPr>
          <p:cNvSpPr>
            <a:spLocks noGrp="1"/>
          </p:cNvSpPr>
          <p:nvPr>
            <p:ph type="title"/>
          </p:nvPr>
        </p:nvSpPr>
        <p:spPr/>
        <p:txBody>
          <a:bodyPr/>
          <a:lstStyle/>
          <a:p>
            <a:r>
              <a:rPr lang="en-US" dirty="0"/>
              <a:t>Voicing assimilation</a:t>
            </a:r>
          </a:p>
        </p:txBody>
      </p:sp>
      <p:sp>
        <p:nvSpPr>
          <p:cNvPr id="3" name="Content Placeholder 2">
            <a:extLst>
              <a:ext uri="{FF2B5EF4-FFF2-40B4-BE49-F238E27FC236}">
                <a16:creationId xmlns:a16="http://schemas.microsoft.com/office/drawing/2014/main" id="{112D6C75-CE3C-D94C-80F1-BE2BC445ED19}"/>
              </a:ext>
            </a:extLst>
          </p:cNvPr>
          <p:cNvSpPr>
            <a:spLocks noGrp="1"/>
          </p:cNvSpPr>
          <p:nvPr>
            <p:ph idx="1"/>
          </p:nvPr>
        </p:nvSpPr>
        <p:spPr/>
        <p:txBody>
          <a:bodyPr/>
          <a:lstStyle/>
          <a:p>
            <a:r>
              <a:rPr lang="en-US" dirty="0"/>
              <a:t>Is voicing assimilation triggered only by </a:t>
            </a:r>
            <a:r>
              <a:rPr lang="en-US" dirty="0" err="1"/>
              <a:t>obstruents</a:t>
            </a:r>
            <a:r>
              <a:rPr lang="en-US" dirty="0"/>
              <a:t>?</a:t>
            </a:r>
            <a:endParaRPr lang="ru-RU" dirty="0"/>
          </a:p>
          <a:p>
            <a:r>
              <a:rPr lang="en-US" dirty="0"/>
              <a:t>Catalan: </a:t>
            </a:r>
          </a:p>
          <a:p>
            <a:pPr lvl="1"/>
            <a:r>
              <a:rPr lang="en-US" dirty="0">
                <a:latin typeface="Times New Roman" panose="02020603050405020304" pitchFamily="18" charset="0"/>
                <a:cs typeface="Times New Roman" panose="02020603050405020304" pitchFamily="18" charset="0"/>
              </a:rPr>
              <a:t>3. a. sa</a:t>
            </a:r>
            <a:r>
              <a:rPr lang="en-US" u="sng" dirty="0">
                <a:latin typeface="Times New Roman" panose="02020603050405020304" pitchFamily="18" charset="0"/>
                <a:cs typeface="Times New Roman" panose="02020603050405020304" pitchFamily="18" charset="0"/>
              </a:rPr>
              <a:t>p </a:t>
            </a:r>
            <a:r>
              <a:rPr lang="en-US" u="sng" dirty="0" err="1">
                <a:latin typeface="Times New Roman" panose="02020603050405020304" pitchFamily="18" charset="0"/>
                <a:cs typeface="Times New Roman" panose="02020603050405020304" pitchFamily="18" charset="0"/>
              </a:rPr>
              <a:t>ai</a:t>
            </a:r>
            <a:r>
              <a:rPr lang="en-US" dirty="0" err="1">
                <a:latin typeface="Times New Roman" panose="02020603050405020304" pitchFamily="18" charset="0"/>
                <a:cs typeface="Times New Roman" panose="02020603050405020304" pitchFamily="18" charset="0"/>
              </a:rPr>
              <a:t>xo</a:t>
            </a:r>
            <a:r>
              <a:rPr lang="en-US" dirty="0">
                <a:latin typeface="Times New Roman" panose="02020603050405020304" pitchFamily="18" charset="0"/>
                <a:cs typeface="Times New Roman" panose="02020603050405020304" pitchFamily="18" charset="0"/>
              </a:rPr>
              <a:t> [p]     “s/he knows this”</a:t>
            </a:r>
          </a:p>
          <a:p>
            <a:pPr marL="457200" lvl="1" indent="0">
              <a:buNone/>
            </a:pPr>
            <a:r>
              <a:rPr lang="en-US" dirty="0">
                <a:latin typeface="Times New Roman" panose="02020603050405020304" pitchFamily="18" charset="0"/>
                <a:cs typeface="Times New Roman" panose="02020603050405020304" pitchFamily="18" charset="0"/>
              </a:rPr>
              <a:t>        b. sa</a:t>
            </a:r>
            <a:r>
              <a:rPr lang="en-US" u="sng" dirty="0">
                <a:latin typeface="Times New Roman" panose="02020603050405020304" pitchFamily="18" charset="0"/>
                <a:cs typeface="Times New Roman" panose="02020603050405020304" pitchFamily="18" charset="0"/>
              </a:rPr>
              <a:t>p m</a:t>
            </a:r>
            <a:r>
              <a:rPr lang="en-US" dirty="0">
                <a:latin typeface="Times New Roman" panose="02020603050405020304" pitchFamily="18" charset="0"/>
                <a:cs typeface="Times New Roman" panose="02020603050405020304" pitchFamily="18" charset="0"/>
              </a:rPr>
              <a:t>olt [b]    “s/he knows a lot”</a:t>
            </a:r>
            <a:endParaRPr lang="ru-RU" dirty="0">
              <a:latin typeface="Times New Roman" panose="02020603050405020304" pitchFamily="18" charset="0"/>
              <a:cs typeface="Times New Roman" panose="02020603050405020304" pitchFamily="18" charset="0"/>
            </a:endParaRPr>
          </a:p>
          <a:p>
            <a:pPr marL="457200" lvl="1" indent="0">
              <a:buNone/>
            </a:pPr>
            <a:r>
              <a:rPr lang="ru-RU" dirty="0">
                <a:latin typeface="Times New Roman" panose="02020603050405020304" pitchFamily="18" charset="0"/>
                <a:cs typeface="Times New Roman" panose="02020603050405020304" pitchFamily="18" charset="0"/>
              </a:rPr>
              <a:t>        с. </a:t>
            </a:r>
            <a:r>
              <a:rPr lang="en-US" dirty="0">
                <a:latin typeface="Times New Roman" panose="02020603050405020304" pitchFamily="18" charset="0"/>
                <a:cs typeface="Times New Roman" panose="02020603050405020304" pitchFamily="18" charset="0"/>
              </a:rPr>
              <a:t>va</a:t>
            </a:r>
            <a:r>
              <a:rPr lang="en-US" u="sng" dirty="0">
                <a:latin typeface="Times New Roman" panose="02020603050405020304" pitchFamily="18" charset="0"/>
                <a:cs typeface="Times New Roman" panose="02020603050405020304" pitchFamily="18" charset="0"/>
              </a:rPr>
              <a:t>s a</a:t>
            </a:r>
            <a:r>
              <a:rPr lang="en-US" dirty="0">
                <a:latin typeface="Times New Roman" panose="02020603050405020304" pitchFamily="18" charset="0"/>
                <a:cs typeface="Times New Roman" panose="02020603050405020304" pitchFamily="18" charset="0"/>
              </a:rPr>
              <a:t>mple [z]   “wide glass”</a:t>
            </a:r>
          </a:p>
          <a:p>
            <a:pPr marL="0" indent="0">
              <a:buNone/>
            </a:pPr>
            <a:endParaRPr lang="en-US" dirty="0"/>
          </a:p>
        </p:txBody>
      </p:sp>
    </p:spTree>
    <p:extLst>
      <p:ext uri="{BB962C8B-B14F-4D97-AF65-F5344CB8AC3E}">
        <p14:creationId xmlns:p14="http://schemas.microsoft.com/office/powerpoint/2010/main" val="40982693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192A8-2470-744A-85D3-D7E9BFCA284A}"/>
              </a:ext>
            </a:extLst>
          </p:cNvPr>
          <p:cNvSpPr>
            <a:spLocks noGrp="1"/>
          </p:cNvSpPr>
          <p:nvPr>
            <p:ph type="title"/>
          </p:nvPr>
        </p:nvSpPr>
        <p:spPr/>
        <p:txBody>
          <a:bodyPr/>
          <a:lstStyle/>
          <a:p>
            <a:r>
              <a:rPr lang="en-US" dirty="0"/>
              <a:t>Voicing assimilation</a:t>
            </a:r>
          </a:p>
        </p:txBody>
      </p:sp>
      <p:sp>
        <p:nvSpPr>
          <p:cNvPr id="3" name="Content Placeholder 2">
            <a:extLst>
              <a:ext uri="{FF2B5EF4-FFF2-40B4-BE49-F238E27FC236}">
                <a16:creationId xmlns:a16="http://schemas.microsoft.com/office/drawing/2014/main" id="{B9CA6014-8C7C-A041-87D4-7063652F9350}"/>
              </a:ext>
            </a:extLst>
          </p:cNvPr>
          <p:cNvSpPr>
            <a:spLocks noGrp="1"/>
          </p:cNvSpPr>
          <p:nvPr>
            <p:ph idx="1"/>
          </p:nvPr>
        </p:nvSpPr>
        <p:spPr/>
        <p:txBody>
          <a:bodyPr/>
          <a:lstStyle/>
          <a:p>
            <a:r>
              <a:rPr lang="en-US" dirty="0"/>
              <a:t>Do stops and fricatives behave in the same way in assimilating processes? </a:t>
            </a:r>
            <a:endParaRPr lang="ru-RU" dirty="0"/>
          </a:p>
          <a:p>
            <a:r>
              <a:rPr lang="en-US" dirty="0"/>
              <a:t>Catalan:</a:t>
            </a:r>
          </a:p>
          <a:p>
            <a:pPr lvl="1"/>
            <a:r>
              <a:rPr lang="en-US" dirty="0">
                <a:latin typeface="Times New Roman" panose="02020603050405020304" pitchFamily="18" charset="0"/>
                <a:cs typeface="Times New Roman" panose="02020603050405020304" pitchFamily="18" charset="0"/>
              </a:rPr>
              <a:t>3. a. sa</a:t>
            </a:r>
            <a:r>
              <a:rPr lang="en-US" u="sng" dirty="0">
                <a:latin typeface="Times New Roman" panose="02020603050405020304" pitchFamily="18" charset="0"/>
                <a:cs typeface="Times New Roman" panose="02020603050405020304" pitchFamily="18" charset="0"/>
              </a:rPr>
              <a:t>p </a:t>
            </a:r>
            <a:r>
              <a:rPr lang="en-US" u="sng" dirty="0" err="1">
                <a:latin typeface="Times New Roman" panose="02020603050405020304" pitchFamily="18" charset="0"/>
                <a:cs typeface="Times New Roman" panose="02020603050405020304" pitchFamily="18" charset="0"/>
              </a:rPr>
              <a:t>ai</a:t>
            </a:r>
            <a:r>
              <a:rPr lang="en-US" dirty="0" err="1">
                <a:latin typeface="Times New Roman" panose="02020603050405020304" pitchFamily="18" charset="0"/>
                <a:cs typeface="Times New Roman" panose="02020603050405020304" pitchFamily="18" charset="0"/>
              </a:rPr>
              <a:t>xo</a:t>
            </a:r>
            <a:r>
              <a:rPr lang="en-US" dirty="0">
                <a:latin typeface="Times New Roman" panose="02020603050405020304" pitchFamily="18" charset="0"/>
                <a:cs typeface="Times New Roman" panose="02020603050405020304" pitchFamily="18" charset="0"/>
              </a:rPr>
              <a:t> [p]     “s/he knows this”</a:t>
            </a:r>
          </a:p>
          <a:p>
            <a:pPr marL="457200" lvl="1" indent="0">
              <a:buNone/>
            </a:pPr>
            <a:r>
              <a:rPr lang="en-US"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с. </a:t>
            </a:r>
            <a:r>
              <a:rPr lang="en-US" dirty="0">
                <a:latin typeface="Times New Roman" panose="02020603050405020304" pitchFamily="18" charset="0"/>
                <a:cs typeface="Times New Roman" panose="02020603050405020304" pitchFamily="18" charset="0"/>
              </a:rPr>
              <a:t>va</a:t>
            </a:r>
            <a:r>
              <a:rPr lang="en-US" u="sng" dirty="0">
                <a:latin typeface="Times New Roman" panose="02020603050405020304" pitchFamily="18" charset="0"/>
                <a:cs typeface="Times New Roman" panose="02020603050405020304" pitchFamily="18" charset="0"/>
              </a:rPr>
              <a:t>s a</a:t>
            </a:r>
            <a:r>
              <a:rPr lang="en-US" dirty="0">
                <a:latin typeface="Times New Roman" panose="02020603050405020304" pitchFamily="18" charset="0"/>
                <a:cs typeface="Times New Roman" panose="02020603050405020304" pitchFamily="18" charset="0"/>
              </a:rPr>
              <a:t>mple [z]   “wide glass”</a:t>
            </a:r>
          </a:p>
          <a:p>
            <a:endParaRPr lang="en-US" sz="2000" dirty="0"/>
          </a:p>
          <a:p>
            <a:r>
              <a:rPr lang="en-US" dirty="0"/>
              <a:t>Dutch:</a:t>
            </a:r>
          </a:p>
          <a:p>
            <a:pPr lvl="1"/>
            <a:r>
              <a:rPr lang="en-US" dirty="0">
                <a:latin typeface="Times New Roman" panose="02020603050405020304" pitchFamily="18" charset="0"/>
                <a:cs typeface="Times New Roman" panose="02020603050405020304" pitchFamily="18" charset="0"/>
              </a:rPr>
              <a:t>4. a. lan</a:t>
            </a:r>
            <a:r>
              <a:rPr lang="en-US" u="sng" dirty="0">
                <a:latin typeface="Times New Roman" panose="02020603050405020304" pitchFamily="18" charset="0"/>
                <a:cs typeface="Times New Roman" panose="02020603050405020304" pitchFamily="18" charset="0"/>
              </a:rPr>
              <a:t>d-</a:t>
            </a:r>
            <a:r>
              <a:rPr lang="en-US" u="sng" dirty="0" err="1">
                <a:latin typeface="Times New Roman" panose="02020603050405020304" pitchFamily="18" charset="0"/>
                <a:cs typeface="Times New Roman" panose="02020603050405020304" pitchFamily="18" charset="0"/>
              </a:rPr>
              <a:t>g</a:t>
            </a:r>
            <a:r>
              <a:rPr lang="en-US" dirty="0" err="1">
                <a:latin typeface="Times New Roman" panose="02020603050405020304" pitchFamily="18" charset="0"/>
                <a:cs typeface="Times New Roman" panose="02020603050405020304" pitchFamily="18" charset="0"/>
              </a:rPr>
              <a:t>oed</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tx</a:t>
            </a:r>
            <a:r>
              <a:rPr lang="en-US" dirty="0">
                <a:latin typeface="Times New Roman" panose="02020603050405020304" pitchFamily="18" charset="0"/>
                <a:cs typeface="Times New Roman" panose="02020603050405020304" pitchFamily="18" charset="0"/>
              </a:rPr>
              <a:t>]  “manor”</a:t>
            </a:r>
          </a:p>
          <a:p>
            <a:pPr marL="457200" lvl="1" indent="0">
              <a:buNone/>
            </a:pPr>
            <a:r>
              <a:rPr lang="en-US" dirty="0">
                <a:latin typeface="Times New Roman" panose="02020603050405020304" pitchFamily="18" charset="0"/>
                <a:cs typeface="Times New Roman" panose="02020603050405020304" pitchFamily="18" charset="0"/>
              </a:rPr>
              <a:t>       b. ban</a:t>
            </a:r>
            <a:r>
              <a:rPr lang="en-US" u="sng" dirty="0">
                <a:latin typeface="Times New Roman" panose="02020603050405020304" pitchFamily="18" charset="0"/>
                <a:cs typeface="Times New Roman" panose="02020603050405020304" pitchFamily="18" charset="0"/>
              </a:rPr>
              <a:t>d-</a:t>
            </a:r>
            <a:r>
              <a:rPr lang="en-US" u="sng" dirty="0" err="1">
                <a:latin typeface="Times New Roman" panose="02020603050405020304" pitchFamily="18" charset="0"/>
                <a:cs typeface="Times New Roman" panose="02020603050405020304" pitchFamily="18" charset="0"/>
              </a:rPr>
              <a:t>z</a:t>
            </a:r>
            <a:r>
              <a:rPr lang="en-US" dirty="0" err="1">
                <a:latin typeface="Times New Roman" panose="02020603050405020304" pitchFamily="18" charset="0"/>
                <a:cs typeface="Times New Roman" panose="02020603050405020304" pitchFamily="18" charset="0"/>
              </a:rPr>
              <a:t>alf</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ts</a:t>
            </a:r>
            <a:r>
              <a:rPr lang="en-US" dirty="0">
                <a:latin typeface="Times New Roman" panose="02020603050405020304" pitchFamily="18" charset="0"/>
                <a:cs typeface="Times New Roman" panose="02020603050405020304" pitchFamily="18" charset="0"/>
              </a:rPr>
              <a:t>]  “ointment”</a:t>
            </a:r>
          </a:p>
        </p:txBody>
      </p:sp>
    </p:spTree>
    <p:extLst>
      <p:ext uri="{BB962C8B-B14F-4D97-AF65-F5344CB8AC3E}">
        <p14:creationId xmlns:p14="http://schemas.microsoft.com/office/powerpoint/2010/main" val="18251076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E40CD-E591-D343-AC99-1794A8F2A9F9}"/>
              </a:ext>
            </a:extLst>
          </p:cNvPr>
          <p:cNvSpPr>
            <a:spLocks noGrp="1"/>
          </p:cNvSpPr>
          <p:nvPr>
            <p:ph type="title"/>
          </p:nvPr>
        </p:nvSpPr>
        <p:spPr/>
        <p:txBody>
          <a:bodyPr/>
          <a:lstStyle/>
          <a:p>
            <a:r>
              <a:rPr lang="en-US" dirty="0"/>
              <a:t>Voicing assimilation in Dutch </a:t>
            </a:r>
            <a:br>
              <a:rPr lang="en-US" dirty="0"/>
            </a:br>
            <a:r>
              <a:rPr lang="en-US" dirty="0"/>
              <a:t>(</a:t>
            </a:r>
            <a:r>
              <a:rPr lang="en-US" dirty="0" err="1"/>
              <a:t>Slis</a:t>
            </a:r>
            <a:r>
              <a:rPr lang="en-US" dirty="0"/>
              <a:t> 1986)</a:t>
            </a:r>
          </a:p>
        </p:txBody>
      </p:sp>
      <p:sp>
        <p:nvSpPr>
          <p:cNvPr id="3" name="Content Placeholder 2">
            <a:extLst>
              <a:ext uri="{FF2B5EF4-FFF2-40B4-BE49-F238E27FC236}">
                <a16:creationId xmlns:a16="http://schemas.microsoft.com/office/drawing/2014/main" id="{2E6F44E7-B933-574B-80C3-3E1DE847D8CE}"/>
              </a:ext>
            </a:extLst>
          </p:cNvPr>
          <p:cNvSpPr>
            <a:spLocks noGrp="1"/>
          </p:cNvSpPr>
          <p:nvPr>
            <p:ph idx="1"/>
          </p:nvPr>
        </p:nvSpPr>
        <p:spPr/>
        <p:txBody>
          <a:bodyPr/>
          <a:lstStyle/>
          <a:p>
            <a:r>
              <a:rPr lang="en-US" dirty="0"/>
              <a:t>“Assimilation of voice in Dutch as a function of stress, word boundary, and sex of speaker and listener”</a:t>
            </a:r>
          </a:p>
          <a:p>
            <a:r>
              <a:rPr lang="en-US" dirty="0"/>
              <a:t>Production experiment</a:t>
            </a:r>
          </a:p>
          <a:p>
            <a:pPr lvl="1"/>
            <a:r>
              <a:rPr lang="en-US" dirty="0"/>
              <a:t>Goal:</a:t>
            </a:r>
          </a:p>
          <a:p>
            <a:pPr lvl="1"/>
            <a:r>
              <a:rPr lang="en-US" dirty="0"/>
              <a:t>Predictions:</a:t>
            </a:r>
          </a:p>
          <a:p>
            <a:pPr lvl="1"/>
            <a:r>
              <a:rPr lang="en-US" dirty="0"/>
              <a:t>Method:</a:t>
            </a:r>
          </a:p>
          <a:p>
            <a:pPr lvl="2"/>
            <a:r>
              <a:rPr lang="en-US" dirty="0"/>
              <a:t>Participants</a:t>
            </a:r>
          </a:p>
          <a:p>
            <a:pPr lvl="2"/>
            <a:r>
              <a:rPr lang="en-US" dirty="0"/>
              <a:t>Materials</a:t>
            </a:r>
          </a:p>
          <a:p>
            <a:pPr lvl="2"/>
            <a:r>
              <a:rPr lang="en-US" dirty="0"/>
              <a:t>Procedure</a:t>
            </a:r>
          </a:p>
          <a:p>
            <a:pPr lvl="2"/>
            <a:endParaRPr lang="en-US" dirty="0"/>
          </a:p>
          <a:p>
            <a:pPr lvl="2"/>
            <a:endParaRPr lang="en-US" dirty="0"/>
          </a:p>
        </p:txBody>
      </p:sp>
    </p:spTree>
    <p:extLst>
      <p:ext uri="{BB962C8B-B14F-4D97-AF65-F5344CB8AC3E}">
        <p14:creationId xmlns:p14="http://schemas.microsoft.com/office/powerpoint/2010/main" val="17794609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A04F08-5BFC-4B47-B1E1-806BFE9AB4C4}"/>
              </a:ext>
            </a:extLst>
          </p:cNvPr>
          <p:cNvSpPr>
            <a:spLocks noGrp="1"/>
          </p:cNvSpPr>
          <p:nvPr>
            <p:ph type="title"/>
          </p:nvPr>
        </p:nvSpPr>
        <p:spPr/>
        <p:txBody>
          <a:bodyPr/>
          <a:lstStyle/>
          <a:p>
            <a:r>
              <a:rPr lang="en-US" dirty="0"/>
              <a:t>Voicing assimilation in Dutch </a:t>
            </a:r>
            <a:br>
              <a:rPr lang="en-US" dirty="0"/>
            </a:br>
            <a:r>
              <a:rPr lang="en-US" dirty="0"/>
              <a:t>(</a:t>
            </a:r>
            <a:r>
              <a:rPr lang="en-US" dirty="0" err="1"/>
              <a:t>Slis</a:t>
            </a:r>
            <a:r>
              <a:rPr lang="en-US" dirty="0"/>
              <a:t> 1986)</a:t>
            </a:r>
          </a:p>
        </p:txBody>
      </p:sp>
      <p:pic>
        <p:nvPicPr>
          <p:cNvPr id="5" name="Picture 4">
            <a:extLst>
              <a:ext uri="{FF2B5EF4-FFF2-40B4-BE49-F238E27FC236}">
                <a16:creationId xmlns:a16="http://schemas.microsoft.com/office/drawing/2014/main" id="{6C5F8F2A-0E2A-6E46-B95C-7F2D2CF0B336}"/>
              </a:ext>
            </a:extLst>
          </p:cNvPr>
          <p:cNvPicPr>
            <a:picLocks noChangeAspect="1"/>
          </p:cNvPicPr>
          <p:nvPr/>
        </p:nvPicPr>
        <p:blipFill>
          <a:blip r:embed="rId2"/>
          <a:stretch>
            <a:fillRect/>
          </a:stretch>
        </p:blipFill>
        <p:spPr>
          <a:xfrm rot="-60000">
            <a:off x="3605564" y="1732817"/>
            <a:ext cx="4868961" cy="4720855"/>
          </a:xfrm>
          <a:prstGeom prst="rect">
            <a:avLst/>
          </a:prstGeom>
        </p:spPr>
      </p:pic>
      <p:sp>
        <p:nvSpPr>
          <p:cNvPr id="3" name="Content Placeholder 2">
            <a:extLst>
              <a:ext uri="{FF2B5EF4-FFF2-40B4-BE49-F238E27FC236}">
                <a16:creationId xmlns:a16="http://schemas.microsoft.com/office/drawing/2014/main" id="{42BC246A-0FEA-2A4A-80CB-9F845702CCFF}"/>
              </a:ext>
            </a:extLst>
          </p:cNvPr>
          <p:cNvSpPr>
            <a:spLocks noGrp="1"/>
          </p:cNvSpPr>
          <p:nvPr>
            <p:ph idx="1"/>
          </p:nvPr>
        </p:nvSpPr>
        <p:spPr>
          <a:xfrm>
            <a:off x="628649" y="1825625"/>
            <a:ext cx="4070941" cy="4351338"/>
          </a:xfrm>
        </p:spPr>
        <p:txBody>
          <a:bodyPr/>
          <a:lstStyle/>
          <a:p>
            <a:r>
              <a:rPr lang="en-US" dirty="0"/>
              <a:t>Production experiment</a:t>
            </a:r>
          </a:p>
          <a:p>
            <a:pPr lvl="1"/>
            <a:r>
              <a:rPr lang="en-US" dirty="0"/>
              <a:t>Analysis</a:t>
            </a:r>
          </a:p>
          <a:p>
            <a:pPr marL="457200" lvl="1" indent="0">
              <a:buNone/>
            </a:pPr>
            <a:endParaRPr lang="en-US" dirty="0"/>
          </a:p>
        </p:txBody>
      </p:sp>
    </p:spTree>
    <p:extLst>
      <p:ext uri="{BB962C8B-B14F-4D97-AF65-F5344CB8AC3E}">
        <p14:creationId xmlns:p14="http://schemas.microsoft.com/office/powerpoint/2010/main" val="28521483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EA3B7-E755-C04F-A9A4-9ED7E44196D5}"/>
              </a:ext>
            </a:extLst>
          </p:cNvPr>
          <p:cNvSpPr>
            <a:spLocks noGrp="1"/>
          </p:cNvSpPr>
          <p:nvPr>
            <p:ph type="title"/>
          </p:nvPr>
        </p:nvSpPr>
        <p:spPr/>
        <p:txBody>
          <a:bodyPr/>
          <a:lstStyle/>
          <a:p>
            <a:r>
              <a:rPr lang="en-US" dirty="0"/>
              <a:t>Voicing assimilation in Dutch </a:t>
            </a:r>
            <a:br>
              <a:rPr lang="en-US" dirty="0"/>
            </a:br>
            <a:r>
              <a:rPr lang="en-US" dirty="0"/>
              <a:t>(</a:t>
            </a:r>
            <a:r>
              <a:rPr lang="en-US" dirty="0" err="1"/>
              <a:t>Slis</a:t>
            </a:r>
            <a:r>
              <a:rPr lang="en-US" dirty="0"/>
              <a:t> 1986)</a:t>
            </a:r>
          </a:p>
        </p:txBody>
      </p:sp>
      <p:sp>
        <p:nvSpPr>
          <p:cNvPr id="3" name="Content Placeholder 2">
            <a:extLst>
              <a:ext uri="{FF2B5EF4-FFF2-40B4-BE49-F238E27FC236}">
                <a16:creationId xmlns:a16="http://schemas.microsoft.com/office/drawing/2014/main" id="{741B079C-B691-4F47-AF45-C9E88E024BBD}"/>
              </a:ext>
            </a:extLst>
          </p:cNvPr>
          <p:cNvSpPr>
            <a:spLocks noGrp="1"/>
          </p:cNvSpPr>
          <p:nvPr>
            <p:ph idx="1"/>
          </p:nvPr>
        </p:nvSpPr>
        <p:spPr/>
        <p:txBody>
          <a:bodyPr/>
          <a:lstStyle/>
          <a:p>
            <a:r>
              <a:rPr lang="en-US" dirty="0"/>
              <a:t>Results 1</a:t>
            </a:r>
          </a:p>
        </p:txBody>
      </p:sp>
      <p:pic>
        <p:nvPicPr>
          <p:cNvPr id="5" name="Picture 4">
            <a:extLst>
              <a:ext uri="{FF2B5EF4-FFF2-40B4-BE49-F238E27FC236}">
                <a16:creationId xmlns:a16="http://schemas.microsoft.com/office/drawing/2014/main" id="{D984DF2F-7163-094B-AA73-550D4ED9F4D0}"/>
              </a:ext>
            </a:extLst>
          </p:cNvPr>
          <p:cNvPicPr>
            <a:picLocks noChangeAspect="1"/>
          </p:cNvPicPr>
          <p:nvPr/>
        </p:nvPicPr>
        <p:blipFill>
          <a:blip r:embed="rId2"/>
          <a:stretch>
            <a:fillRect/>
          </a:stretch>
        </p:blipFill>
        <p:spPr>
          <a:xfrm rot="60000">
            <a:off x="3677082" y="1297352"/>
            <a:ext cx="4927531" cy="5513180"/>
          </a:xfrm>
          <a:prstGeom prst="rect">
            <a:avLst/>
          </a:prstGeom>
        </p:spPr>
      </p:pic>
    </p:spTree>
    <p:extLst>
      <p:ext uri="{BB962C8B-B14F-4D97-AF65-F5344CB8AC3E}">
        <p14:creationId xmlns:p14="http://schemas.microsoft.com/office/powerpoint/2010/main" val="11004743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9E296-567C-6246-A9FC-6869E12A8948}"/>
              </a:ext>
            </a:extLst>
          </p:cNvPr>
          <p:cNvSpPr>
            <a:spLocks noGrp="1"/>
          </p:cNvSpPr>
          <p:nvPr>
            <p:ph type="title"/>
          </p:nvPr>
        </p:nvSpPr>
        <p:spPr/>
        <p:txBody>
          <a:bodyPr/>
          <a:lstStyle/>
          <a:p>
            <a:r>
              <a:rPr lang="en-US" dirty="0"/>
              <a:t>Voicing assimilation in Dutch </a:t>
            </a:r>
            <a:br>
              <a:rPr lang="en-US" dirty="0"/>
            </a:br>
            <a:r>
              <a:rPr lang="en-US" dirty="0"/>
              <a:t>(</a:t>
            </a:r>
            <a:r>
              <a:rPr lang="en-US" dirty="0" err="1"/>
              <a:t>Slis</a:t>
            </a:r>
            <a:r>
              <a:rPr lang="en-US" dirty="0"/>
              <a:t> 1986)</a:t>
            </a:r>
          </a:p>
        </p:txBody>
      </p:sp>
      <p:sp>
        <p:nvSpPr>
          <p:cNvPr id="4" name="Content Placeholder 2">
            <a:extLst>
              <a:ext uri="{FF2B5EF4-FFF2-40B4-BE49-F238E27FC236}">
                <a16:creationId xmlns:a16="http://schemas.microsoft.com/office/drawing/2014/main" id="{B30BA12D-8ACD-6846-9C7F-4D4587405FA4}"/>
              </a:ext>
            </a:extLst>
          </p:cNvPr>
          <p:cNvSpPr>
            <a:spLocks noGrp="1"/>
          </p:cNvSpPr>
          <p:nvPr>
            <p:ph idx="1"/>
          </p:nvPr>
        </p:nvSpPr>
        <p:spPr>
          <a:xfrm>
            <a:off x="628650" y="1825625"/>
            <a:ext cx="8111314" cy="4351338"/>
          </a:xfrm>
        </p:spPr>
        <p:txBody>
          <a:bodyPr/>
          <a:lstStyle/>
          <a:p>
            <a:r>
              <a:rPr lang="en-US" dirty="0"/>
              <a:t>Results 2</a:t>
            </a:r>
          </a:p>
          <a:p>
            <a:pPr marL="457200" lvl="1" indent="0">
              <a:buNone/>
            </a:pPr>
            <a:endParaRPr lang="en-US" dirty="0"/>
          </a:p>
        </p:txBody>
      </p:sp>
      <p:pic>
        <p:nvPicPr>
          <p:cNvPr id="7" name="Picture 6">
            <a:extLst>
              <a:ext uri="{FF2B5EF4-FFF2-40B4-BE49-F238E27FC236}">
                <a16:creationId xmlns:a16="http://schemas.microsoft.com/office/drawing/2014/main" id="{24A7851F-6E5A-F843-A838-579F40DC8FFC}"/>
              </a:ext>
            </a:extLst>
          </p:cNvPr>
          <p:cNvPicPr>
            <a:picLocks noChangeAspect="1"/>
          </p:cNvPicPr>
          <p:nvPr/>
        </p:nvPicPr>
        <p:blipFill>
          <a:blip r:embed="rId2"/>
          <a:stretch>
            <a:fillRect/>
          </a:stretch>
        </p:blipFill>
        <p:spPr>
          <a:xfrm>
            <a:off x="3019648" y="1175226"/>
            <a:ext cx="6124352" cy="5565363"/>
          </a:xfrm>
          <a:prstGeom prst="rect">
            <a:avLst/>
          </a:prstGeom>
        </p:spPr>
      </p:pic>
    </p:spTree>
    <p:extLst>
      <p:ext uri="{BB962C8B-B14F-4D97-AF65-F5344CB8AC3E}">
        <p14:creationId xmlns:p14="http://schemas.microsoft.com/office/powerpoint/2010/main" val="41075392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AA08E-6B11-0043-80B3-00409D6C9EDA}"/>
              </a:ext>
            </a:extLst>
          </p:cNvPr>
          <p:cNvSpPr>
            <a:spLocks noGrp="1"/>
          </p:cNvSpPr>
          <p:nvPr>
            <p:ph type="title"/>
          </p:nvPr>
        </p:nvSpPr>
        <p:spPr/>
        <p:txBody>
          <a:bodyPr/>
          <a:lstStyle/>
          <a:p>
            <a:r>
              <a:rPr lang="en-US" dirty="0"/>
              <a:t>Voicing assimilation in Dutch </a:t>
            </a:r>
            <a:br>
              <a:rPr lang="en-US" dirty="0"/>
            </a:br>
            <a:r>
              <a:rPr lang="en-US" dirty="0"/>
              <a:t>(</a:t>
            </a:r>
            <a:r>
              <a:rPr lang="en-US" dirty="0" err="1"/>
              <a:t>Slis</a:t>
            </a:r>
            <a:r>
              <a:rPr lang="en-US" dirty="0"/>
              <a:t> 1986)</a:t>
            </a:r>
          </a:p>
        </p:txBody>
      </p:sp>
      <p:sp>
        <p:nvSpPr>
          <p:cNvPr id="3" name="Content Placeholder 2">
            <a:extLst>
              <a:ext uri="{FF2B5EF4-FFF2-40B4-BE49-F238E27FC236}">
                <a16:creationId xmlns:a16="http://schemas.microsoft.com/office/drawing/2014/main" id="{B2085C74-AC4B-2C4F-AC6B-A05D83328169}"/>
              </a:ext>
            </a:extLst>
          </p:cNvPr>
          <p:cNvSpPr>
            <a:spLocks noGrp="1"/>
          </p:cNvSpPr>
          <p:nvPr>
            <p:ph idx="1"/>
          </p:nvPr>
        </p:nvSpPr>
        <p:spPr/>
        <p:txBody>
          <a:bodyPr/>
          <a:lstStyle/>
          <a:p>
            <a:r>
              <a:rPr lang="en-US" dirty="0"/>
              <a:t>Perception experiment</a:t>
            </a:r>
          </a:p>
          <a:p>
            <a:pPr lvl="1"/>
            <a:r>
              <a:rPr lang="en-US" dirty="0"/>
              <a:t>Goal:</a:t>
            </a:r>
          </a:p>
          <a:p>
            <a:pPr lvl="1"/>
            <a:endParaRPr lang="en-US" dirty="0"/>
          </a:p>
          <a:p>
            <a:pPr lvl="1"/>
            <a:r>
              <a:rPr lang="en-US" dirty="0"/>
              <a:t>Participants:</a:t>
            </a:r>
          </a:p>
          <a:p>
            <a:pPr lvl="1"/>
            <a:endParaRPr lang="en-US" dirty="0"/>
          </a:p>
          <a:p>
            <a:pPr lvl="1"/>
            <a:r>
              <a:rPr lang="en-US" dirty="0"/>
              <a:t>Materials:</a:t>
            </a:r>
          </a:p>
          <a:p>
            <a:pPr lvl="1"/>
            <a:endParaRPr lang="en-US" dirty="0"/>
          </a:p>
          <a:p>
            <a:pPr lvl="1"/>
            <a:r>
              <a:rPr lang="en-US" dirty="0"/>
              <a:t>Procedure:</a:t>
            </a:r>
          </a:p>
          <a:p>
            <a:pPr lvl="1"/>
            <a:endParaRPr lang="en-US" dirty="0"/>
          </a:p>
          <a:p>
            <a:pPr lvl="1"/>
            <a:r>
              <a:rPr lang="en-US" dirty="0"/>
              <a:t>Analysis:</a:t>
            </a:r>
          </a:p>
        </p:txBody>
      </p:sp>
    </p:spTree>
    <p:extLst>
      <p:ext uri="{BB962C8B-B14F-4D97-AF65-F5344CB8AC3E}">
        <p14:creationId xmlns:p14="http://schemas.microsoft.com/office/powerpoint/2010/main" val="14782593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C188A-4076-734C-A7B9-CD9B33C6A56D}"/>
              </a:ext>
            </a:extLst>
          </p:cNvPr>
          <p:cNvSpPr>
            <a:spLocks noGrp="1"/>
          </p:cNvSpPr>
          <p:nvPr>
            <p:ph type="title"/>
          </p:nvPr>
        </p:nvSpPr>
        <p:spPr/>
        <p:txBody>
          <a:bodyPr/>
          <a:lstStyle/>
          <a:p>
            <a:r>
              <a:rPr lang="en-US" dirty="0"/>
              <a:t>Voicing assimilation in Dutch </a:t>
            </a:r>
            <a:br>
              <a:rPr lang="en-US" dirty="0"/>
            </a:br>
            <a:r>
              <a:rPr lang="en-US" dirty="0"/>
              <a:t>(</a:t>
            </a:r>
            <a:r>
              <a:rPr lang="en-US" dirty="0" err="1"/>
              <a:t>Slis</a:t>
            </a:r>
            <a:r>
              <a:rPr lang="en-US" dirty="0"/>
              <a:t> 1986)</a:t>
            </a:r>
          </a:p>
        </p:txBody>
      </p:sp>
      <p:sp>
        <p:nvSpPr>
          <p:cNvPr id="3" name="Content Placeholder 2">
            <a:extLst>
              <a:ext uri="{FF2B5EF4-FFF2-40B4-BE49-F238E27FC236}">
                <a16:creationId xmlns:a16="http://schemas.microsoft.com/office/drawing/2014/main" id="{B8FEEBD0-607A-0B4C-9058-EB0631039021}"/>
              </a:ext>
            </a:extLst>
          </p:cNvPr>
          <p:cNvSpPr>
            <a:spLocks noGrp="1"/>
          </p:cNvSpPr>
          <p:nvPr>
            <p:ph idx="1"/>
          </p:nvPr>
        </p:nvSpPr>
        <p:spPr/>
        <p:txBody>
          <a:bodyPr/>
          <a:lstStyle/>
          <a:p>
            <a:r>
              <a:rPr lang="en-US" dirty="0"/>
              <a:t>Results: </a:t>
            </a:r>
          </a:p>
          <a:p>
            <a:pPr lvl="1"/>
            <a:r>
              <a:rPr lang="en-US" dirty="0"/>
              <a:t>Stress</a:t>
            </a:r>
          </a:p>
          <a:p>
            <a:pPr lvl="1"/>
            <a:r>
              <a:rPr lang="en-US" dirty="0"/>
              <a:t>Boundary</a:t>
            </a:r>
          </a:p>
        </p:txBody>
      </p:sp>
      <p:pic>
        <p:nvPicPr>
          <p:cNvPr id="5" name="Picture 4">
            <a:extLst>
              <a:ext uri="{FF2B5EF4-FFF2-40B4-BE49-F238E27FC236}">
                <a16:creationId xmlns:a16="http://schemas.microsoft.com/office/drawing/2014/main" id="{6E2F5499-5138-204D-883C-1AFF8256891E}"/>
              </a:ext>
            </a:extLst>
          </p:cNvPr>
          <p:cNvPicPr>
            <a:picLocks noChangeAspect="1"/>
          </p:cNvPicPr>
          <p:nvPr/>
        </p:nvPicPr>
        <p:blipFill>
          <a:blip r:embed="rId2"/>
          <a:stretch>
            <a:fillRect/>
          </a:stretch>
        </p:blipFill>
        <p:spPr>
          <a:xfrm>
            <a:off x="3421764" y="1201478"/>
            <a:ext cx="5214398" cy="5306237"/>
          </a:xfrm>
          <a:prstGeom prst="rect">
            <a:avLst/>
          </a:prstGeom>
        </p:spPr>
      </p:pic>
    </p:spTree>
    <p:extLst>
      <p:ext uri="{BB962C8B-B14F-4D97-AF65-F5344CB8AC3E}">
        <p14:creationId xmlns:p14="http://schemas.microsoft.com/office/powerpoint/2010/main" val="36748247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C188A-4076-734C-A7B9-CD9B33C6A56D}"/>
              </a:ext>
            </a:extLst>
          </p:cNvPr>
          <p:cNvSpPr>
            <a:spLocks noGrp="1"/>
          </p:cNvSpPr>
          <p:nvPr>
            <p:ph type="title"/>
          </p:nvPr>
        </p:nvSpPr>
        <p:spPr/>
        <p:txBody>
          <a:bodyPr/>
          <a:lstStyle/>
          <a:p>
            <a:r>
              <a:rPr lang="en-US" dirty="0"/>
              <a:t>Voicing assimilation in Dutch </a:t>
            </a:r>
            <a:br>
              <a:rPr lang="en-US" dirty="0"/>
            </a:br>
            <a:r>
              <a:rPr lang="en-US" dirty="0"/>
              <a:t>(</a:t>
            </a:r>
            <a:r>
              <a:rPr lang="en-US" dirty="0" err="1"/>
              <a:t>Slis</a:t>
            </a:r>
            <a:r>
              <a:rPr lang="en-US" dirty="0"/>
              <a:t> 1986)</a:t>
            </a:r>
          </a:p>
        </p:txBody>
      </p:sp>
      <p:sp>
        <p:nvSpPr>
          <p:cNvPr id="3" name="Content Placeholder 2">
            <a:extLst>
              <a:ext uri="{FF2B5EF4-FFF2-40B4-BE49-F238E27FC236}">
                <a16:creationId xmlns:a16="http://schemas.microsoft.com/office/drawing/2014/main" id="{B8FEEBD0-607A-0B4C-9058-EB0631039021}"/>
              </a:ext>
            </a:extLst>
          </p:cNvPr>
          <p:cNvSpPr>
            <a:spLocks noGrp="1"/>
          </p:cNvSpPr>
          <p:nvPr>
            <p:ph idx="1"/>
          </p:nvPr>
        </p:nvSpPr>
        <p:spPr/>
        <p:txBody>
          <a:bodyPr/>
          <a:lstStyle/>
          <a:p>
            <a:r>
              <a:rPr lang="en-US" dirty="0"/>
              <a:t>Results: </a:t>
            </a:r>
          </a:p>
          <a:p>
            <a:pPr lvl="1"/>
            <a:r>
              <a:rPr lang="en-US" dirty="0"/>
              <a:t>Gender</a:t>
            </a:r>
          </a:p>
        </p:txBody>
      </p:sp>
      <p:pic>
        <p:nvPicPr>
          <p:cNvPr id="7" name="Picture 6">
            <a:extLst>
              <a:ext uri="{FF2B5EF4-FFF2-40B4-BE49-F238E27FC236}">
                <a16:creationId xmlns:a16="http://schemas.microsoft.com/office/drawing/2014/main" id="{EE9DD02B-2FBD-5749-9B73-0B9D665C4B25}"/>
              </a:ext>
            </a:extLst>
          </p:cNvPr>
          <p:cNvPicPr>
            <a:picLocks noChangeAspect="1"/>
          </p:cNvPicPr>
          <p:nvPr/>
        </p:nvPicPr>
        <p:blipFill>
          <a:blip r:embed="rId2"/>
          <a:stretch>
            <a:fillRect/>
          </a:stretch>
        </p:blipFill>
        <p:spPr>
          <a:xfrm>
            <a:off x="3161690" y="1180214"/>
            <a:ext cx="5875984" cy="5677786"/>
          </a:xfrm>
          <a:prstGeom prst="rect">
            <a:avLst/>
          </a:prstGeom>
        </p:spPr>
      </p:pic>
    </p:spTree>
    <p:extLst>
      <p:ext uri="{BB962C8B-B14F-4D97-AF65-F5344CB8AC3E}">
        <p14:creationId xmlns:p14="http://schemas.microsoft.com/office/powerpoint/2010/main" val="15919650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3266B-1A92-F34D-BA9C-29A1829BAC83}"/>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699F3483-CD44-114A-AD03-5DF25D40EDC1}"/>
              </a:ext>
            </a:extLst>
          </p:cNvPr>
          <p:cNvSpPr>
            <a:spLocks noGrp="1"/>
          </p:cNvSpPr>
          <p:nvPr>
            <p:ph idx="1"/>
          </p:nvPr>
        </p:nvSpPr>
        <p:spPr/>
        <p:txBody>
          <a:bodyPr>
            <a:normAutofit lnSpcReduction="10000"/>
          </a:bodyPr>
          <a:lstStyle/>
          <a:p>
            <a:r>
              <a:rPr lang="en-US" dirty="0"/>
              <a:t>Voicing assimilation: Phonological analysis</a:t>
            </a:r>
          </a:p>
          <a:p>
            <a:pPr lvl="1"/>
            <a:r>
              <a:rPr lang="en-US" dirty="0"/>
              <a:t>in SPE</a:t>
            </a:r>
          </a:p>
          <a:p>
            <a:pPr lvl="1"/>
            <a:r>
              <a:rPr lang="en-US" dirty="0"/>
              <a:t>in Feature Geometry</a:t>
            </a:r>
          </a:p>
          <a:p>
            <a:pPr lvl="1"/>
            <a:r>
              <a:rPr lang="en-US" dirty="0"/>
              <a:t>in OT</a:t>
            </a:r>
          </a:p>
          <a:p>
            <a:r>
              <a:rPr lang="en-US" dirty="0"/>
              <a:t>Voicing assimilation in Dutch (</a:t>
            </a:r>
            <a:r>
              <a:rPr lang="en-US" dirty="0" err="1"/>
              <a:t>Slis</a:t>
            </a:r>
            <a:r>
              <a:rPr lang="en-US" dirty="0"/>
              <a:t> 1968)</a:t>
            </a:r>
          </a:p>
          <a:p>
            <a:r>
              <a:rPr lang="en-US" dirty="0"/>
              <a:t>Voicing assimilation in Catalan (</a:t>
            </a:r>
            <a:r>
              <a:rPr lang="en-US" dirty="0" err="1"/>
              <a:t>Recaesens</a:t>
            </a:r>
            <a:r>
              <a:rPr lang="en-US" dirty="0"/>
              <a:t> 2014)</a:t>
            </a:r>
          </a:p>
          <a:p>
            <a:r>
              <a:rPr lang="en-US" dirty="0"/>
              <a:t>Voicing assimilation in Russian (</a:t>
            </a:r>
            <a:r>
              <a:rPr lang="en-US" dirty="0" err="1"/>
              <a:t>Robblee</a:t>
            </a:r>
            <a:r>
              <a:rPr lang="en-US" dirty="0"/>
              <a:t> &amp; Burton 1997, Kulikov 2014)</a:t>
            </a:r>
          </a:p>
          <a:p>
            <a:r>
              <a:rPr lang="en-US" dirty="0"/>
              <a:t>Voicing assimilation and the problem of contrast in phonology</a:t>
            </a:r>
          </a:p>
        </p:txBody>
      </p:sp>
    </p:spTree>
    <p:extLst>
      <p:ext uri="{BB962C8B-B14F-4D97-AF65-F5344CB8AC3E}">
        <p14:creationId xmlns:p14="http://schemas.microsoft.com/office/powerpoint/2010/main" val="29367265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C188A-4076-734C-A7B9-CD9B33C6A56D}"/>
              </a:ext>
            </a:extLst>
          </p:cNvPr>
          <p:cNvSpPr>
            <a:spLocks noGrp="1"/>
          </p:cNvSpPr>
          <p:nvPr>
            <p:ph type="title"/>
          </p:nvPr>
        </p:nvSpPr>
        <p:spPr/>
        <p:txBody>
          <a:bodyPr/>
          <a:lstStyle/>
          <a:p>
            <a:r>
              <a:rPr lang="en-US" dirty="0"/>
              <a:t>Voicing assimilation in Dutch </a:t>
            </a:r>
            <a:br>
              <a:rPr lang="en-US" dirty="0"/>
            </a:br>
            <a:r>
              <a:rPr lang="en-US" dirty="0"/>
              <a:t>(</a:t>
            </a:r>
            <a:r>
              <a:rPr lang="en-US" dirty="0" err="1"/>
              <a:t>Slis</a:t>
            </a:r>
            <a:r>
              <a:rPr lang="en-US" dirty="0"/>
              <a:t> 1986)</a:t>
            </a:r>
          </a:p>
        </p:txBody>
      </p:sp>
      <p:sp>
        <p:nvSpPr>
          <p:cNvPr id="3" name="Content Placeholder 2">
            <a:extLst>
              <a:ext uri="{FF2B5EF4-FFF2-40B4-BE49-F238E27FC236}">
                <a16:creationId xmlns:a16="http://schemas.microsoft.com/office/drawing/2014/main" id="{B8FEEBD0-607A-0B4C-9058-EB0631039021}"/>
              </a:ext>
            </a:extLst>
          </p:cNvPr>
          <p:cNvSpPr>
            <a:spLocks noGrp="1"/>
          </p:cNvSpPr>
          <p:nvPr>
            <p:ph idx="1"/>
          </p:nvPr>
        </p:nvSpPr>
        <p:spPr>
          <a:xfrm>
            <a:off x="628650" y="1825625"/>
            <a:ext cx="2444159" cy="4351338"/>
          </a:xfrm>
        </p:spPr>
        <p:txBody>
          <a:bodyPr/>
          <a:lstStyle/>
          <a:p>
            <a:r>
              <a:rPr lang="en-US" dirty="0"/>
              <a:t>Production vs. perception</a:t>
            </a:r>
          </a:p>
        </p:txBody>
      </p:sp>
      <p:pic>
        <p:nvPicPr>
          <p:cNvPr id="9" name="Picture 8">
            <a:extLst>
              <a:ext uri="{FF2B5EF4-FFF2-40B4-BE49-F238E27FC236}">
                <a16:creationId xmlns:a16="http://schemas.microsoft.com/office/drawing/2014/main" id="{72D4D885-0C42-F746-8E92-BABC299B5784}"/>
              </a:ext>
            </a:extLst>
          </p:cNvPr>
          <p:cNvPicPr>
            <a:picLocks noChangeAspect="1"/>
          </p:cNvPicPr>
          <p:nvPr/>
        </p:nvPicPr>
        <p:blipFill>
          <a:blip r:embed="rId2"/>
          <a:stretch>
            <a:fillRect/>
          </a:stretch>
        </p:blipFill>
        <p:spPr>
          <a:xfrm rot="60000">
            <a:off x="3675778" y="1363634"/>
            <a:ext cx="5213256" cy="5275319"/>
          </a:xfrm>
          <a:prstGeom prst="rect">
            <a:avLst/>
          </a:prstGeom>
        </p:spPr>
      </p:pic>
    </p:spTree>
    <p:extLst>
      <p:ext uri="{BB962C8B-B14F-4D97-AF65-F5344CB8AC3E}">
        <p14:creationId xmlns:p14="http://schemas.microsoft.com/office/powerpoint/2010/main" val="27531146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69E59-B350-9541-8D9A-AB77922DCE9E}"/>
              </a:ext>
            </a:extLst>
          </p:cNvPr>
          <p:cNvSpPr>
            <a:spLocks noGrp="1"/>
          </p:cNvSpPr>
          <p:nvPr>
            <p:ph type="title"/>
          </p:nvPr>
        </p:nvSpPr>
        <p:spPr/>
        <p:txBody>
          <a:bodyPr/>
          <a:lstStyle/>
          <a:p>
            <a:r>
              <a:rPr lang="en-US" dirty="0"/>
              <a:t>Voicing assimilation in Dutch </a:t>
            </a:r>
            <a:br>
              <a:rPr lang="en-US" dirty="0"/>
            </a:br>
            <a:r>
              <a:rPr lang="en-US" dirty="0"/>
              <a:t>(</a:t>
            </a:r>
            <a:r>
              <a:rPr lang="en-US" dirty="0" err="1"/>
              <a:t>Slis</a:t>
            </a:r>
            <a:r>
              <a:rPr lang="en-US" dirty="0"/>
              <a:t> 1986)</a:t>
            </a:r>
          </a:p>
        </p:txBody>
      </p:sp>
      <p:sp>
        <p:nvSpPr>
          <p:cNvPr id="3" name="Content Placeholder 2">
            <a:extLst>
              <a:ext uri="{FF2B5EF4-FFF2-40B4-BE49-F238E27FC236}">
                <a16:creationId xmlns:a16="http://schemas.microsoft.com/office/drawing/2014/main" id="{977B2A6F-D7AD-D148-9FE7-EB0F94843ADC}"/>
              </a:ext>
            </a:extLst>
          </p:cNvPr>
          <p:cNvSpPr>
            <a:spLocks noGrp="1"/>
          </p:cNvSpPr>
          <p:nvPr>
            <p:ph idx="1"/>
          </p:nvPr>
        </p:nvSpPr>
        <p:spPr/>
        <p:txBody>
          <a:bodyPr/>
          <a:lstStyle/>
          <a:p>
            <a:r>
              <a:rPr lang="en-US" dirty="0"/>
              <a:t>Discussion</a:t>
            </a:r>
          </a:p>
          <a:p>
            <a:pPr lvl="1"/>
            <a:r>
              <a:rPr lang="en-US" dirty="0"/>
              <a:t>Effect of stress</a:t>
            </a:r>
          </a:p>
          <a:p>
            <a:pPr lvl="1"/>
            <a:endParaRPr lang="en-US" dirty="0"/>
          </a:p>
          <a:p>
            <a:pPr lvl="1"/>
            <a:r>
              <a:rPr lang="en-US" dirty="0"/>
              <a:t>Effect of boundary</a:t>
            </a:r>
          </a:p>
          <a:p>
            <a:pPr lvl="1"/>
            <a:endParaRPr lang="en-US" dirty="0"/>
          </a:p>
          <a:p>
            <a:pPr lvl="1"/>
            <a:r>
              <a:rPr lang="en-US" dirty="0"/>
              <a:t>Effect of cluster (stop vs. fricative</a:t>
            </a:r>
            <a:r>
              <a:rPr lang="ru-RU" dirty="0"/>
              <a:t>)</a:t>
            </a:r>
            <a:endParaRPr lang="en-US" dirty="0"/>
          </a:p>
          <a:p>
            <a:pPr lvl="1"/>
            <a:endParaRPr lang="en-US" dirty="0"/>
          </a:p>
          <a:p>
            <a:pPr lvl="1"/>
            <a:r>
              <a:rPr lang="en-US" dirty="0"/>
              <a:t>Effect of sex of speakers/listeners</a:t>
            </a:r>
          </a:p>
        </p:txBody>
      </p:sp>
    </p:spTree>
    <p:extLst>
      <p:ext uri="{BB962C8B-B14F-4D97-AF65-F5344CB8AC3E}">
        <p14:creationId xmlns:p14="http://schemas.microsoft.com/office/powerpoint/2010/main" val="13649006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BED79-D0FF-6241-9D46-C019121C0A81}"/>
              </a:ext>
            </a:extLst>
          </p:cNvPr>
          <p:cNvSpPr>
            <a:spLocks noGrp="1"/>
          </p:cNvSpPr>
          <p:nvPr>
            <p:ph type="title"/>
          </p:nvPr>
        </p:nvSpPr>
        <p:spPr/>
        <p:txBody>
          <a:bodyPr/>
          <a:lstStyle/>
          <a:p>
            <a:r>
              <a:rPr lang="en-US" dirty="0"/>
              <a:t>Voicing assimilation in Catalan</a:t>
            </a:r>
            <a:br>
              <a:rPr lang="en-US" dirty="0"/>
            </a:br>
            <a:r>
              <a:rPr lang="en-US" dirty="0"/>
              <a:t>(</a:t>
            </a:r>
            <a:r>
              <a:rPr lang="en-US" dirty="0" err="1"/>
              <a:t>Recaesens</a:t>
            </a:r>
            <a:r>
              <a:rPr lang="en-US" dirty="0"/>
              <a:t> &amp; Mira 2012)</a:t>
            </a:r>
          </a:p>
        </p:txBody>
      </p:sp>
      <p:sp>
        <p:nvSpPr>
          <p:cNvPr id="3" name="Content Placeholder 2">
            <a:extLst>
              <a:ext uri="{FF2B5EF4-FFF2-40B4-BE49-F238E27FC236}">
                <a16:creationId xmlns:a16="http://schemas.microsoft.com/office/drawing/2014/main" id="{942FFFEC-1DB9-A543-9B32-4DF68C3EDEBF}"/>
              </a:ext>
            </a:extLst>
          </p:cNvPr>
          <p:cNvSpPr>
            <a:spLocks noGrp="1"/>
          </p:cNvSpPr>
          <p:nvPr>
            <p:ph idx="1"/>
          </p:nvPr>
        </p:nvSpPr>
        <p:spPr/>
        <p:txBody>
          <a:bodyPr/>
          <a:lstStyle/>
          <a:p>
            <a:r>
              <a:rPr lang="en-US" dirty="0"/>
              <a:t>“Voicing assimilation in Catalan two-consonant clusters”</a:t>
            </a:r>
          </a:p>
          <a:p>
            <a:r>
              <a:rPr lang="en-US" dirty="0"/>
              <a:t>Goals:</a:t>
            </a:r>
          </a:p>
          <a:p>
            <a:r>
              <a:rPr lang="en-US" dirty="0"/>
              <a:t>Predictions:</a:t>
            </a:r>
          </a:p>
          <a:p>
            <a:r>
              <a:rPr lang="en-US" dirty="0"/>
              <a:t>Method:</a:t>
            </a:r>
          </a:p>
          <a:p>
            <a:pPr lvl="1"/>
            <a:r>
              <a:rPr lang="en-US" dirty="0"/>
              <a:t>Participants</a:t>
            </a:r>
          </a:p>
          <a:p>
            <a:pPr lvl="1"/>
            <a:r>
              <a:rPr lang="en-US" dirty="0"/>
              <a:t>Materials</a:t>
            </a:r>
          </a:p>
          <a:p>
            <a:pPr lvl="1"/>
            <a:r>
              <a:rPr lang="en-US" dirty="0"/>
              <a:t>Procedure</a:t>
            </a:r>
          </a:p>
          <a:p>
            <a:endParaRPr lang="en-US" dirty="0"/>
          </a:p>
        </p:txBody>
      </p:sp>
    </p:spTree>
    <p:extLst>
      <p:ext uri="{BB962C8B-B14F-4D97-AF65-F5344CB8AC3E}">
        <p14:creationId xmlns:p14="http://schemas.microsoft.com/office/powerpoint/2010/main" val="25316781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0BC22-5A76-0B46-9091-81A708AEF691}"/>
              </a:ext>
            </a:extLst>
          </p:cNvPr>
          <p:cNvSpPr>
            <a:spLocks noGrp="1"/>
          </p:cNvSpPr>
          <p:nvPr>
            <p:ph type="title"/>
          </p:nvPr>
        </p:nvSpPr>
        <p:spPr/>
        <p:txBody>
          <a:bodyPr/>
          <a:lstStyle/>
          <a:p>
            <a:r>
              <a:rPr lang="en-US" dirty="0"/>
              <a:t>Voicing assimilation in Catalan</a:t>
            </a:r>
            <a:br>
              <a:rPr lang="en-US" dirty="0"/>
            </a:br>
            <a:r>
              <a:rPr lang="en-US" dirty="0"/>
              <a:t>(</a:t>
            </a:r>
            <a:r>
              <a:rPr lang="en-US" dirty="0" err="1"/>
              <a:t>Recaesens</a:t>
            </a:r>
            <a:r>
              <a:rPr lang="en-US" dirty="0"/>
              <a:t> &amp; Mira 2012)</a:t>
            </a:r>
          </a:p>
        </p:txBody>
      </p:sp>
      <p:sp>
        <p:nvSpPr>
          <p:cNvPr id="3" name="Content Placeholder 2">
            <a:extLst>
              <a:ext uri="{FF2B5EF4-FFF2-40B4-BE49-F238E27FC236}">
                <a16:creationId xmlns:a16="http://schemas.microsoft.com/office/drawing/2014/main" id="{18E3EFAA-635A-7A4F-BF54-C0B190C58E6D}"/>
              </a:ext>
            </a:extLst>
          </p:cNvPr>
          <p:cNvSpPr>
            <a:spLocks noGrp="1"/>
          </p:cNvSpPr>
          <p:nvPr>
            <p:ph idx="1"/>
          </p:nvPr>
        </p:nvSpPr>
        <p:spPr/>
        <p:txBody>
          <a:bodyPr/>
          <a:lstStyle/>
          <a:p>
            <a:r>
              <a:rPr lang="en-US" dirty="0"/>
              <a:t>Measurements</a:t>
            </a:r>
          </a:p>
        </p:txBody>
      </p:sp>
      <p:pic>
        <p:nvPicPr>
          <p:cNvPr id="5" name="Picture 4">
            <a:extLst>
              <a:ext uri="{FF2B5EF4-FFF2-40B4-BE49-F238E27FC236}">
                <a16:creationId xmlns:a16="http://schemas.microsoft.com/office/drawing/2014/main" id="{A27AD753-53BC-8F4D-AC30-CD87E25496A5}"/>
              </a:ext>
            </a:extLst>
          </p:cNvPr>
          <p:cNvPicPr>
            <a:picLocks noChangeAspect="1"/>
          </p:cNvPicPr>
          <p:nvPr/>
        </p:nvPicPr>
        <p:blipFill>
          <a:blip r:embed="rId2"/>
          <a:stretch>
            <a:fillRect/>
          </a:stretch>
        </p:blipFill>
        <p:spPr>
          <a:xfrm>
            <a:off x="992188" y="2188442"/>
            <a:ext cx="3655085" cy="4529470"/>
          </a:xfrm>
          <a:prstGeom prst="rect">
            <a:avLst/>
          </a:prstGeom>
        </p:spPr>
      </p:pic>
      <p:pic>
        <p:nvPicPr>
          <p:cNvPr id="7" name="Picture 6">
            <a:extLst>
              <a:ext uri="{FF2B5EF4-FFF2-40B4-BE49-F238E27FC236}">
                <a16:creationId xmlns:a16="http://schemas.microsoft.com/office/drawing/2014/main" id="{0CB4E579-6E74-2148-A2CF-CC593B36BD0E}"/>
              </a:ext>
            </a:extLst>
          </p:cNvPr>
          <p:cNvPicPr>
            <a:picLocks noChangeAspect="1"/>
          </p:cNvPicPr>
          <p:nvPr/>
        </p:nvPicPr>
        <p:blipFill>
          <a:blip r:embed="rId3"/>
          <a:stretch>
            <a:fillRect/>
          </a:stretch>
        </p:blipFill>
        <p:spPr>
          <a:xfrm>
            <a:off x="5461440" y="2278819"/>
            <a:ext cx="3053910" cy="4348716"/>
          </a:xfrm>
          <a:prstGeom prst="rect">
            <a:avLst/>
          </a:prstGeom>
        </p:spPr>
      </p:pic>
    </p:spTree>
    <p:extLst>
      <p:ext uri="{BB962C8B-B14F-4D97-AF65-F5344CB8AC3E}">
        <p14:creationId xmlns:p14="http://schemas.microsoft.com/office/powerpoint/2010/main" val="24616724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B70DD-6A35-6449-A52C-26998506C00E}"/>
              </a:ext>
            </a:extLst>
          </p:cNvPr>
          <p:cNvSpPr>
            <a:spLocks noGrp="1"/>
          </p:cNvSpPr>
          <p:nvPr>
            <p:ph type="title"/>
          </p:nvPr>
        </p:nvSpPr>
        <p:spPr/>
        <p:txBody>
          <a:bodyPr/>
          <a:lstStyle/>
          <a:p>
            <a:r>
              <a:rPr lang="en-US" dirty="0"/>
              <a:t>Voicing assimilation in Catalan</a:t>
            </a:r>
            <a:br>
              <a:rPr lang="en-US" dirty="0"/>
            </a:br>
            <a:r>
              <a:rPr lang="en-US" dirty="0"/>
              <a:t>(</a:t>
            </a:r>
            <a:r>
              <a:rPr lang="en-US" dirty="0" err="1"/>
              <a:t>Recaesens</a:t>
            </a:r>
            <a:r>
              <a:rPr lang="en-US" dirty="0"/>
              <a:t> &amp; Mira 2012)</a:t>
            </a:r>
          </a:p>
        </p:txBody>
      </p:sp>
      <p:sp>
        <p:nvSpPr>
          <p:cNvPr id="3" name="Content Placeholder 2">
            <a:extLst>
              <a:ext uri="{FF2B5EF4-FFF2-40B4-BE49-F238E27FC236}">
                <a16:creationId xmlns:a16="http://schemas.microsoft.com/office/drawing/2014/main" id="{F8745694-1A0C-534F-8394-95699B3B4F87}"/>
              </a:ext>
            </a:extLst>
          </p:cNvPr>
          <p:cNvSpPr>
            <a:spLocks noGrp="1"/>
          </p:cNvSpPr>
          <p:nvPr>
            <p:ph idx="1"/>
          </p:nvPr>
        </p:nvSpPr>
        <p:spPr/>
        <p:txBody>
          <a:bodyPr/>
          <a:lstStyle/>
          <a:p>
            <a:r>
              <a:rPr lang="en-US" dirty="0"/>
              <a:t>Results: C1 and C2 voicing percentages in all clusters</a:t>
            </a:r>
          </a:p>
        </p:txBody>
      </p:sp>
      <p:pic>
        <p:nvPicPr>
          <p:cNvPr id="7" name="Picture 6">
            <a:extLst>
              <a:ext uri="{FF2B5EF4-FFF2-40B4-BE49-F238E27FC236}">
                <a16:creationId xmlns:a16="http://schemas.microsoft.com/office/drawing/2014/main" id="{94EF8677-A876-9940-A330-34A3C373E9E1}"/>
              </a:ext>
            </a:extLst>
          </p:cNvPr>
          <p:cNvPicPr>
            <a:picLocks noChangeAspect="1"/>
          </p:cNvPicPr>
          <p:nvPr/>
        </p:nvPicPr>
        <p:blipFill>
          <a:blip r:embed="rId2"/>
          <a:stretch>
            <a:fillRect/>
          </a:stretch>
        </p:blipFill>
        <p:spPr>
          <a:xfrm>
            <a:off x="628650" y="2705953"/>
            <a:ext cx="8164476" cy="3140183"/>
          </a:xfrm>
          <a:prstGeom prst="rect">
            <a:avLst/>
          </a:prstGeom>
        </p:spPr>
      </p:pic>
    </p:spTree>
    <p:extLst>
      <p:ext uri="{BB962C8B-B14F-4D97-AF65-F5344CB8AC3E}">
        <p14:creationId xmlns:p14="http://schemas.microsoft.com/office/powerpoint/2010/main" val="38891709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B2020-ABA1-3F4B-99CA-267FCDF84057}"/>
              </a:ext>
            </a:extLst>
          </p:cNvPr>
          <p:cNvSpPr>
            <a:spLocks noGrp="1"/>
          </p:cNvSpPr>
          <p:nvPr>
            <p:ph type="title"/>
          </p:nvPr>
        </p:nvSpPr>
        <p:spPr/>
        <p:txBody>
          <a:bodyPr/>
          <a:lstStyle/>
          <a:p>
            <a:r>
              <a:rPr lang="en-US" dirty="0"/>
              <a:t>Voicing assimilation in Catalan</a:t>
            </a:r>
            <a:br>
              <a:rPr lang="en-US" dirty="0"/>
            </a:br>
            <a:r>
              <a:rPr lang="en-US" dirty="0"/>
              <a:t>(</a:t>
            </a:r>
            <a:r>
              <a:rPr lang="en-US" dirty="0" err="1"/>
              <a:t>Recaesens</a:t>
            </a:r>
            <a:r>
              <a:rPr lang="en-US" dirty="0"/>
              <a:t> &amp; Mira 2012)</a:t>
            </a:r>
          </a:p>
        </p:txBody>
      </p:sp>
      <p:sp>
        <p:nvSpPr>
          <p:cNvPr id="3" name="Content Placeholder 2">
            <a:extLst>
              <a:ext uri="{FF2B5EF4-FFF2-40B4-BE49-F238E27FC236}">
                <a16:creationId xmlns:a16="http://schemas.microsoft.com/office/drawing/2014/main" id="{0009E7DC-8CE7-EA43-BAB2-C740A2D0377C}"/>
              </a:ext>
            </a:extLst>
          </p:cNvPr>
          <p:cNvSpPr>
            <a:spLocks noGrp="1"/>
          </p:cNvSpPr>
          <p:nvPr>
            <p:ph idx="1"/>
          </p:nvPr>
        </p:nvSpPr>
        <p:spPr/>
        <p:txBody>
          <a:bodyPr/>
          <a:lstStyle/>
          <a:p>
            <a:r>
              <a:rPr lang="en-US" dirty="0"/>
              <a:t>Results: Segment duration in obstruent clusters</a:t>
            </a:r>
          </a:p>
        </p:txBody>
      </p:sp>
      <p:pic>
        <p:nvPicPr>
          <p:cNvPr id="9" name="Picture 8">
            <a:extLst>
              <a:ext uri="{FF2B5EF4-FFF2-40B4-BE49-F238E27FC236}">
                <a16:creationId xmlns:a16="http://schemas.microsoft.com/office/drawing/2014/main" id="{BBA9DDB3-D352-4B4F-9659-29B055E4E82F}"/>
              </a:ext>
            </a:extLst>
          </p:cNvPr>
          <p:cNvPicPr>
            <a:picLocks noChangeAspect="1"/>
          </p:cNvPicPr>
          <p:nvPr/>
        </p:nvPicPr>
        <p:blipFill>
          <a:blip r:embed="rId2"/>
          <a:stretch>
            <a:fillRect/>
          </a:stretch>
        </p:blipFill>
        <p:spPr>
          <a:xfrm>
            <a:off x="1480376" y="2210998"/>
            <a:ext cx="6908711" cy="4561942"/>
          </a:xfrm>
          <a:prstGeom prst="rect">
            <a:avLst/>
          </a:prstGeom>
        </p:spPr>
      </p:pic>
    </p:spTree>
    <p:extLst>
      <p:ext uri="{BB962C8B-B14F-4D97-AF65-F5344CB8AC3E}">
        <p14:creationId xmlns:p14="http://schemas.microsoft.com/office/powerpoint/2010/main" val="18733252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B2020-ABA1-3F4B-99CA-267FCDF84057}"/>
              </a:ext>
            </a:extLst>
          </p:cNvPr>
          <p:cNvSpPr>
            <a:spLocks noGrp="1"/>
          </p:cNvSpPr>
          <p:nvPr>
            <p:ph type="title"/>
          </p:nvPr>
        </p:nvSpPr>
        <p:spPr/>
        <p:txBody>
          <a:bodyPr/>
          <a:lstStyle/>
          <a:p>
            <a:r>
              <a:rPr lang="en-US" dirty="0"/>
              <a:t>Voicing assimilation in Catalan</a:t>
            </a:r>
            <a:br>
              <a:rPr lang="en-US" dirty="0"/>
            </a:br>
            <a:r>
              <a:rPr lang="en-US" dirty="0"/>
              <a:t>(</a:t>
            </a:r>
            <a:r>
              <a:rPr lang="en-US" dirty="0" err="1"/>
              <a:t>Recaesens</a:t>
            </a:r>
            <a:r>
              <a:rPr lang="en-US" dirty="0"/>
              <a:t> &amp; Mira 2012)</a:t>
            </a:r>
          </a:p>
        </p:txBody>
      </p:sp>
      <p:sp>
        <p:nvSpPr>
          <p:cNvPr id="3" name="Content Placeholder 2">
            <a:extLst>
              <a:ext uri="{FF2B5EF4-FFF2-40B4-BE49-F238E27FC236}">
                <a16:creationId xmlns:a16="http://schemas.microsoft.com/office/drawing/2014/main" id="{0009E7DC-8CE7-EA43-BAB2-C740A2D0377C}"/>
              </a:ext>
            </a:extLst>
          </p:cNvPr>
          <p:cNvSpPr>
            <a:spLocks noGrp="1"/>
          </p:cNvSpPr>
          <p:nvPr>
            <p:ph idx="1"/>
          </p:nvPr>
        </p:nvSpPr>
        <p:spPr/>
        <p:txBody>
          <a:bodyPr/>
          <a:lstStyle/>
          <a:p>
            <a:r>
              <a:rPr lang="en-US" dirty="0"/>
              <a:t>Results: C1 voicing percentage in obstruent clusters</a:t>
            </a:r>
          </a:p>
        </p:txBody>
      </p:sp>
      <p:pic>
        <p:nvPicPr>
          <p:cNvPr id="6" name="Picture 5">
            <a:extLst>
              <a:ext uri="{FF2B5EF4-FFF2-40B4-BE49-F238E27FC236}">
                <a16:creationId xmlns:a16="http://schemas.microsoft.com/office/drawing/2014/main" id="{DB600F57-130C-3747-AC10-0E594F731905}"/>
              </a:ext>
            </a:extLst>
          </p:cNvPr>
          <p:cNvPicPr>
            <a:picLocks noChangeAspect="1"/>
          </p:cNvPicPr>
          <p:nvPr/>
        </p:nvPicPr>
        <p:blipFill>
          <a:blip r:embed="rId2"/>
          <a:stretch>
            <a:fillRect/>
          </a:stretch>
        </p:blipFill>
        <p:spPr>
          <a:xfrm>
            <a:off x="815714" y="2296633"/>
            <a:ext cx="7890275" cy="4561367"/>
          </a:xfrm>
          <a:prstGeom prst="rect">
            <a:avLst/>
          </a:prstGeom>
        </p:spPr>
      </p:pic>
    </p:spTree>
    <p:extLst>
      <p:ext uri="{BB962C8B-B14F-4D97-AF65-F5344CB8AC3E}">
        <p14:creationId xmlns:p14="http://schemas.microsoft.com/office/powerpoint/2010/main" val="3088319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B1D8E-CE13-594F-A983-6FDBF69A2C46}"/>
              </a:ext>
            </a:extLst>
          </p:cNvPr>
          <p:cNvSpPr>
            <a:spLocks noGrp="1"/>
          </p:cNvSpPr>
          <p:nvPr>
            <p:ph type="title"/>
          </p:nvPr>
        </p:nvSpPr>
        <p:spPr/>
        <p:txBody>
          <a:bodyPr/>
          <a:lstStyle/>
          <a:p>
            <a:r>
              <a:rPr lang="en-US" dirty="0"/>
              <a:t>Voicing assimilation in Catalan</a:t>
            </a:r>
            <a:br>
              <a:rPr lang="en-US" dirty="0"/>
            </a:br>
            <a:r>
              <a:rPr lang="en-US" dirty="0"/>
              <a:t>(</a:t>
            </a:r>
            <a:r>
              <a:rPr lang="en-US" dirty="0" err="1"/>
              <a:t>Recaesens</a:t>
            </a:r>
            <a:r>
              <a:rPr lang="en-US" dirty="0"/>
              <a:t> &amp; Mira 2012)</a:t>
            </a:r>
          </a:p>
        </p:txBody>
      </p:sp>
      <p:sp>
        <p:nvSpPr>
          <p:cNvPr id="3" name="Content Placeholder 2">
            <a:extLst>
              <a:ext uri="{FF2B5EF4-FFF2-40B4-BE49-F238E27FC236}">
                <a16:creationId xmlns:a16="http://schemas.microsoft.com/office/drawing/2014/main" id="{2A14070B-FB6E-7245-9B31-91F192EC9B76}"/>
              </a:ext>
            </a:extLst>
          </p:cNvPr>
          <p:cNvSpPr>
            <a:spLocks noGrp="1"/>
          </p:cNvSpPr>
          <p:nvPr>
            <p:ph idx="1"/>
          </p:nvPr>
        </p:nvSpPr>
        <p:spPr/>
        <p:txBody>
          <a:bodyPr/>
          <a:lstStyle/>
          <a:p>
            <a:r>
              <a:rPr lang="en-US" dirty="0"/>
              <a:t>Individual results by speakers: C1 and C2 voicing percentages in obstruent clusters</a:t>
            </a:r>
          </a:p>
        </p:txBody>
      </p:sp>
      <p:pic>
        <p:nvPicPr>
          <p:cNvPr id="5" name="Picture 4">
            <a:extLst>
              <a:ext uri="{FF2B5EF4-FFF2-40B4-BE49-F238E27FC236}">
                <a16:creationId xmlns:a16="http://schemas.microsoft.com/office/drawing/2014/main" id="{B6E5199E-C180-7F4A-A1EF-7B8116AD9D3B}"/>
              </a:ext>
            </a:extLst>
          </p:cNvPr>
          <p:cNvPicPr>
            <a:picLocks noChangeAspect="1"/>
          </p:cNvPicPr>
          <p:nvPr/>
        </p:nvPicPr>
        <p:blipFill>
          <a:blip r:embed="rId2"/>
          <a:stretch>
            <a:fillRect/>
          </a:stretch>
        </p:blipFill>
        <p:spPr>
          <a:xfrm>
            <a:off x="395508" y="2605124"/>
            <a:ext cx="8352983" cy="3412904"/>
          </a:xfrm>
          <a:prstGeom prst="rect">
            <a:avLst/>
          </a:prstGeom>
        </p:spPr>
      </p:pic>
    </p:spTree>
    <p:extLst>
      <p:ext uri="{BB962C8B-B14F-4D97-AF65-F5344CB8AC3E}">
        <p14:creationId xmlns:p14="http://schemas.microsoft.com/office/powerpoint/2010/main" val="36336786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6B09D-A448-844A-AB2E-3C32964EBD8B}"/>
              </a:ext>
            </a:extLst>
          </p:cNvPr>
          <p:cNvSpPr>
            <a:spLocks noGrp="1"/>
          </p:cNvSpPr>
          <p:nvPr>
            <p:ph type="title"/>
          </p:nvPr>
        </p:nvSpPr>
        <p:spPr/>
        <p:txBody>
          <a:bodyPr/>
          <a:lstStyle/>
          <a:p>
            <a:r>
              <a:rPr lang="en-US" dirty="0"/>
              <a:t>More on voicing assimilation in Catalan (</a:t>
            </a:r>
            <a:r>
              <a:rPr lang="en-US" dirty="0" err="1"/>
              <a:t>Recaesens</a:t>
            </a:r>
            <a:r>
              <a:rPr lang="en-US" dirty="0"/>
              <a:t> 2014)</a:t>
            </a:r>
          </a:p>
        </p:txBody>
      </p:sp>
      <p:sp>
        <p:nvSpPr>
          <p:cNvPr id="3" name="Content Placeholder 2">
            <a:extLst>
              <a:ext uri="{FF2B5EF4-FFF2-40B4-BE49-F238E27FC236}">
                <a16:creationId xmlns:a16="http://schemas.microsoft.com/office/drawing/2014/main" id="{31350BE6-6C8C-CC4F-8828-9C827729663B}"/>
              </a:ext>
            </a:extLst>
          </p:cNvPr>
          <p:cNvSpPr>
            <a:spLocks noGrp="1"/>
          </p:cNvSpPr>
          <p:nvPr>
            <p:ph idx="1"/>
          </p:nvPr>
        </p:nvSpPr>
        <p:spPr>
          <a:xfrm>
            <a:off x="628650" y="1825625"/>
            <a:ext cx="8079415" cy="4351338"/>
          </a:xfrm>
        </p:spPr>
        <p:txBody>
          <a:bodyPr>
            <a:normAutofit/>
          </a:bodyPr>
          <a:lstStyle/>
          <a:p>
            <a:r>
              <a:rPr lang="en-US" dirty="0"/>
              <a:t>Voicing in two-consonantal clusters:</a:t>
            </a:r>
          </a:p>
          <a:p>
            <a:pPr lvl="1"/>
            <a:r>
              <a:rPr lang="en-US" dirty="0"/>
              <a:t>Distributions</a:t>
            </a:r>
          </a:p>
        </p:txBody>
      </p:sp>
      <p:pic>
        <p:nvPicPr>
          <p:cNvPr id="8" name="Picture 7">
            <a:extLst>
              <a:ext uri="{FF2B5EF4-FFF2-40B4-BE49-F238E27FC236}">
                <a16:creationId xmlns:a16="http://schemas.microsoft.com/office/drawing/2014/main" id="{7800E05D-A8C3-1148-89B1-028F7881550D}"/>
              </a:ext>
            </a:extLst>
          </p:cNvPr>
          <p:cNvPicPr>
            <a:picLocks noChangeAspect="1"/>
          </p:cNvPicPr>
          <p:nvPr/>
        </p:nvPicPr>
        <p:blipFill>
          <a:blip r:embed="rId2"/>
          <a:stretch>
            <a:fillRect/>
          </a:stretch>
        </p:blipFill>
        <p:spPr>
          <a:xfrm>
            <a:off x="628650" y="3437933"/>
            <a:ext cx="3585526" cy="2873966"/>
          </a:xfrm>
          <a:prstGeom prst="rect">
            <a:avLst/>
          </a:prstGeom>
        </p:spPr>
      </p:pic>
      <p:pic>
        <p:nvPicPr>
          <p:cNvPr id="10" name="Picture 9">
            <a:extLst>
              <a:ext uri="{FF2B5EF4-FFF2-40B4-BE49-F238E27FC236}">
                <a16:creationId xmlns:a16="http://schemas.microsoft.com/office/drawing/2014/main" id="{0CC58AC4-BF87-B649-99EA-038F01194CB1}"/>
              </a:ext>
            </a:extLst>
          </p:cNvPr>
          <p:cNvPicPr>
            <a:picLocks noChangeAspect="1"/>
          </p:cNvPicPr>
          <p:nvPr/>
        </p:nvPicPr>
        <p:blipFill>
          <a:blip r:embed="rId3"/>
          <a:stretch>
            <a:fillRect/>
          </a:stretch>
        </p:blipFill>
        <p:spPr>
          <a:xfrm>
            <a:off x="4214176" y="3457352"/>
            <a:ext cx="3707079" cy="2854547"/>
          </a:xfrm>
          <a:prstGeom prst="rect">
            <a:avLst/>
          </a:prstGeom>
        </p:spPr>
      </p:pic>
      <p:pic>
        <p:nvPicPr>
          <p:cNvPr id="12" name="Picture 11">
            <a:extLst>
              <a:ext uri="{FF2B5EF4-FFF2-40B4-BE49-F238E27FC236}">
                <a16:creationId xmlns:a16="http://schemas.microsoft.com/office/drawing/2014/main" id="{891039A2-E14C-DE47-8590-CC598F6E0281}"/>
              </a:ext>
            </a:extLst>
          </p:cNvPr>
          <p:cNvPicPr>
            <a:picLocks noChangeAspect="1"/>
          </p:cNvPicPr>
          <p:nvPr/>
        </p:nvPicPr>
        <p:blipFill>
          <a:blip r:embed="rId4"/>
          <a:stretch>
            <a:fillRect/>
          </a:stretch>
        </p:blipFill>
        <p:spPr>
          <a:xfrm>
            <a:off x="6584552" y="2164631"/>
            <a:ext cx="2123513" cy="1896730"/>
          </a:xfrm>
          <a:prstGeom prst="rect">
            <a:avLst/>
          </a:prstGeom>
        </p:spPr>
      </p:pic>
    </p:spTree>
    <p:extLst>
      <p:ext uri="{BB962C8B-B14F-4D97-AF65-F5344CB8AC3E}">
        <p14:creationId xmlns:p14="http://schemas.microsoft.com/office/powerpoint/2010/main" val="38198810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6B09D-A448-844A-AB2E-3C32964EBD8B}"/>
              </a:ext>
            </a:extLst>
          </p:cNvPr>
          <p:cNvSpPr>
            <a:spLocks noGrp="1"/>
          </p:cNvSpPr>
          <p:nvPr>
            <p:ph type="title"/>
          </p:nvPr>
        </p:nvSpPr>
        <p:spPr/>
        <p:txBody>
          <a:bodyPr/>
          <a:lstStyle/>
          <a:p>
            <a:r>
              <a:rPr lang="en-US" dirty="0"/>
              <a:t>More on voicing assimilation in Catalan (</a:t>
            </a:r>
            <a:r>
              <a:rPr lang="en-US" dirty="0" err="1"/>
              <a:t>Recaesens</a:t>
            </a:r>
            <a:r>
              <a:rPr lang="en-US" dirty="0"/>
              <a:t> 2014)</a:t>
            </a:r>
          </a:p>
        </p:txBody>
      </p:sp>
      <p:sp>
        <p:nvSpPr>
          <p:cNvPr id="3" name="Content Placeholder 2">
            <a:extLst>
              <a:ext uri="{FF2B5EF4-FFF2-40B4-BE49-F238E27FC236}">
                <a16:creationId xmlns:a16="http://schemas.microsoft.com/office/drawing/2014/main" id="{31350BE6-6C8C-CC4F-8828-9C827729663B}"/>
              </a:ext>
            </a:extLst>
          </p:cNvPr>
          <p:cNvSpPr>
            <a:spLocks noGrp="1"/>
          </p:cNvSpPr>
          <p:nvPr>
            <p:ph idx="1"/>
          </p:nvPr>
        </p:nvSpPr>
        <p:spPr>
          <a:xfrm>
            <a:off x="628649" y="1825625"/>
            <a:ext cx="8249537" cy="4351338"/>
          </a:xfrm>
        </p:spPr>
        <p:txBody>
          <a:bodyPr>
            <a:normAutofit/>
          </a:bodyPr>
          <a:lstStyle/>
          <a:p>
            <a:r>
              <a:rPr lang="en-US" sz="2400" dirty="0"/>
              <a:t>Voicing in obstruent clusters: Distributions of C1 voicing percentages</a:t>
            </a:r>
          </a:p>
        </p:txBody>
      </p:sp>
      <p:pic>
        <p:nvPicPr>
          <p:cNvPr id="6" name="Picture 5">
            <a:extLst>
              <a:ext uri="{FF2B5EF4-FFF2-40B4-BE49-F238E27FC236}">
                <a16:creationId xmlns:a16="http://schemas.microsoft.com/office/drawing/2014/main" id="{DA8BB734-84E7-A747-BE7C-1B696DA3E17D}"/>
              </a:ext>
            </a:extLst>
          </p:cNvPr>
          <p:cNvPicPr>
            <a:picLocks noChangeAspect="1"/>
          </p:cNvPicPr>
          <p:nvPr/>
        </p:nvPicPr>
        <p:blipFill>
          <a:blip r:embed="rId2"/>
          <a:stretch>
            <a:fillRect/>
          </a:stretch>
        </p:blipFill>
        <p:spPr>
          <a:xfrm>
            <a:off x="2840757" y="2282024"/>
            <a:ext cx="5302454" cy="4575976"/>
          </a:xfrm>
          <a:prstGeom prst="rect">
            <a:avLst/>
          </a:prstGeom>
        </p:spPr>
      </p:pic>
    </p:spTree>
    <p:extLst>
      <p:ext uri="{BB962C8B-B14F-4D97-AF65-F5344CB8AC3E}">
        <p14:creationId xmlns:p14="http://schemas.microsoft.com/office/powerpoint/2010/main" val="20802484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1FA62-CC1A-4241-B85A-44DFD849ABF5}"/>
              </a:ext>
            </a:extLst>
          </p:cNvPr>
          <p:cNvSpPr>
            <a:spLocks noGrp="1"/>
          </p:cNvSpPr>
          <p:nvPr>
            <p:ph type="title"/>
          </p:nvPr>
        </p:nvSpPr>
        <p:spPr/>
        <p:txBody>
          <a:bodyPr/>
          <a:lstStyle/>
          <a:p>
            <a:r>
              <a:rPr lang="en-US" dirty="0"/>
              <a:t>Voicing contrast: Data</a:t>
            </a:r>
          </a:p>
        </p:txBody>
      </p:sp>
      <p:sp>
        <p:nvSpPr>
          <p:cNvPr id="3" name="Content Placeholder 2">
            <a:extLst>
              <a:ext uri="{FF2B5EF4-FFF2-40B4-BE49-F238E27FC236}">
                <a16:creationId xmlns:a16="http://schemas.microsoft.com/office/drawing/2014/main" id="{65CF214B-A13F-9F4A-B94A-1930FD019A12}"/>
              </a:ext>
            </a:extLst>
          </p:cNvPr>
          <p:cNvSpPr>
            <a:spLocks noGrp="1"/>
          </p:cNvSpPr>
          <p:nvPr>
            <p:ph idx="1"/>
          </p:nvPr>
        </p:nvSpPr>
        <p:spPr/>
        <p:txBody>
          <a:bodyPr/>
          <a:lstStyle/>
          <a:p>
            <a:r>
              <a:rPr lang="en-US" dirty="0"/>
              <a:t>Russian (Kulikov 2012)</a:t>
            </a:r>
          </a:p>
          <a:p>
            <a:pPr lvl="1"/>
            <a:r>
              <a:rPr lang="en-US" dirty="0" err="1"/>
              <a:t>za</a:t>
            </a:r>
            <a:r>
              <a:rPr lang="en-US" dirty="0"/>
              <a:t>/p/</a:t>
            </a:r>
            <a:r>
              <a:rPr lang="en-US" dirty="0" err="1"/>
              <a:t>il</a:t>
            </a:r>
            <a:r>
              <a:rPr lang="en-US" dirty="0"/>
              <a:t>  [p] ‘washed down’ masc.</a:t>
            </a:r>
          </a:p>
          <a:p>
            <a:pPr lvl="1"/>
            <a:r>
              <a:rPr lang="en-US" dirty="0" err="1"/>
              <a:t>za</a:t>
            </a:r>
            <a:r>
              <a:rPr lang="en-US" dirty="0"/>
              <a:t>/b/</a:t>
            </a:r>
            <a:r>
              <a:rPr lang="en-US" dirty="0" err="1"/>
              <a:t>il</a:t>
            </a:r>
            <a:r>
              <a:rPr lang="en-US" dirty="0"/>
              <a:t>  [b] ‘scored’ masc.</a:t>
            </a:r>
          </a:p>
          <a:p>
            <a:pPr lvl="1"/>
            <a:r>
              <a:rPr lang="en-US" dirty="0"/>
              <a:t>le/t/ok [t] ‘bee-entrance’</a:t>
            </a:r>
            <a:endParaRPr lang="ru-RU" dirty="0"/>
          </a:p>
          <a:p>
            <a:pPr lvl="1"/>
            <a:r>
              <a:rPr lang="en-US" dirty="0"/>
              <a:t>le/d/ok [d] ‘thin ice’</a:t>
            </a:r>
          </a:p>
          <a:p>
            <a:pPr lvl="1"/>
            <a:r>
              <a:rPr lang="en-US" dirty="0" err="1"/>
              <a:t>ko</a:t>
            </a:r>
            <a:r>
              <a:rPr lang="en-US" dirty="0"/>
              <a:t>/s/a [s] ‘scythe’</a:t>
            </a:r>
          </a:p>
          <a:p>
            <a:pPr lvl="1"/>
            <a:r>
              <a:rPr lang="en-US" dirty="0" err="1"/>
              <a:t>ko</a:t>
            </a:r>
            <a:r>
              <a:rPr lang="en-US" dirty="0"/>
              <a:t>/z/a [z] ‘she-goat’</a:t>
            </a:r>
          </a:p>
          <a:p>
            <a:pPr lvl="1"/>
            <a:endParaRPr lang="en-US" dirty="0"/>
          </a:p>
          <a:p>
            <a:pPr lvl="1"/>
            <a:r>
              <a:rPr lang="en-US" dirty="0"/>
              <a:t>Voiceless /p, t, k, s … /		[–voice]</a:t>
            </a:r>
          </a:p>
          <a:p>
            <a:pPr lvl="1"/>
            <a:r>
              <a:rPr lang="en-US" dirty="0"/>
              <a:t>Voiced /b, d, g, z … /		[+voice]</a:t>
            </a:r>
          </a:p>
        </p:txBody>
      </p:sp>
    </p:spTree>
    <p:extLst>
      <p:ext uri="{BB962C8B-B14F-4D97-AF65-F5344CB8AC3E}">
        <p14:creationId xmlns:p14="http://schemas.microsoft.com/office/powerpoint/2010/main" val="2242173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E5969-7968-014A-AED4-1F1B64295655}"/>
              </a:ext>
            </a:extLst>
          </p:cNvPr>
          <p:cNvSpPr>
            <a:spLocks noGrp="1"/>
          </p:cNvSpPr>
          <p:nvPr>
            <p:ph type="title"/>
          </p:nvPr>
        </p:nvSpPr>
        <p:spPr/>
        <p:txBody>
          <a:bodyPr>
            <a:normAutofit/>
          </a:bodyPr>
          <a:lstStyle/>
          <a:p>
            <a:r>
              <a:rPr lang="en-US" dirty="0"/>
              <a:t>More on voicing assimilation in Catalan (</a:t>
            </a:r>
            <a:r>
              <a:rPr lang="en-US" dirty="0" err="1"/>
              <a:t>Recaesens</a:t>
            </a:r>
            <a:r>
              <a:rPr lang="en-US" dirty="0"/>
              <a:t> 2014)</a:t>
            </a:r>
          </a:p>
        </p:txBody>
      </p:sp>
      <p:sp>
        <p:nvSpPr>
          <p:cNvPr id="3" name="Content Placeholder 2">
            <a:extLst>
              <a:ext uri="{FF2B5EF4-FFF2-40B4-BE49-F238E27FC236}">
                <a16:creationId xmlns:a16="http://schemas.microsoft.com/office/drawing/2014/main" id="{49B313CD-DEFE-7B4D-A66D-4DC27581424A}"/>
              </a:ext>
            </a:extLst>
          </p:cNvPr>
          <p:cNvSpPr>
            <a:spLocks noGrp="1"/>
          </p:cNvSpPr>
          <p:nvPr>
            <p:ph idx="1"/>
          </p:nvPr>
        </p:nvSpPr>
        <p:spPr/>
        <p:txBody>
          <a:bodyPr/>
          <a:lstStyle/>
          <a:p>
            <a:r>
              <a:rPr lang="en-US" dirty="0"/>
              <a:t>Three-consonantal clusters</a:t>
            </a:r>
          </a:p>
        </p:txBody>
      </p:sp>
      <p:pic>
        <p:nvPicPr>
          <p:cNvPr id="5" name="Picture 4">
            <a:extLst>
              <a:ext uri="{FF2B5EF4-FFF2-40B4-BE49-F238E27FC236}">
                <a16:creationId xmlns:a16="http://schemas.microsoft.com/office/drawing/2014/main" id="{6E232915-D71C-1A48-9E61-9DD83F7EDF84}"/>
              </a:ext>
            </a:extLst>
          </p:cNvPr>
          <p:cNvPicPr>
            <a:picLocks noChangeAspect="1"/>
          </p:cNvPicPr>
          <p:nvPr/>
        </p:nvPicPr>
        <p:blipFill>
          <a:blip r:embed="rId2"/>
          <a:stretch>
            <a:fillRect/>
          </a:stretch>
        </p:blipFill>
        <p:spPr>
          <a:xfrm>
            <a:off x="247797" y="2947362"/>
            <a:ext cx="4324203" cy="2591404"/>
          </a:xfrm>
          <a:prstGeom prst="rect">
            <a:avLst/>
          </a:prstGeom>
          <a:ln>
            <a:solidFill>
              <a:schemeClr val="tx1"/>
            </a:solidFill>
          </a:ln>
        </p:spPr>
      </p:pic>
      <p:pic>
        <p:nvPicPr>
          <p:cNvPr id="7" name="Picture 6">
            <a:extLst>
              <a:ext uri="{FF2B5EF4-FFF2-40B4-BE49-F238E27FC236}">
                <a16:creationId xmlns:a16="http://schemas.microsoft.com/office/drawing/2014/main" id="{6E5D8DF3-A772-2E4B-B28F-3CA5551BA908}"/>
              </a:ext>
            </a:extLst>
          </p:cNvPr>
          <p:cNvPicPr>
            <a:picLocks noChangeAspect="1"/>
          </p:cNvPicPr>
          <p:nvPr/>
        </p:nvPicPr>
        <p:blipFill>
          <a:blip r:embed="rId3"/>
          <a:stretch>
            <a:fillRect/>
          </a:stretch>
        </p:blipFill>
        <p:spPr>
          <a:xfrm>
            <a:off x="4686300" y="2948041"/>
            <a:ext cx="4324203" cy="2590725"/>
          </a:xfrm>
          <a:prstGeom prst="rect">
            <a:avLst/>
          </a:prstGeom>
          <a:ln>
            <a:solidFill>
              <a:schemeClr val="tx1"/>
            </a:solidFill>
          </a:ln>
        </p:spPr>
      </p:pic>
      <p:pic>
        <p:nvPicPr>
          <p:cNvPr id="9" name="Picture 8">
            <a:extLst>
              <a:ext uri="{FF2B5EF4-FFF2-40B4-BE49-F238E27FC236}">
                <a16:creationId xmlns:a16="http://schemas.microsoft.com/office/drawing/2014/main" id="{CC49EE99-95EF-F04B-8747-2CB77FEF856C}"/>
              </a:ext>
            </a:extLst>
          </p:cNvPr>
          <p:cNvPicPr>
            <a:picLocks noChangeAspect="1"/>
          </p:cNvPicPr>
          <p:nvPr/>
        </p:nvPicPr>
        <p:blipFill>
          <a:blip r:embed="rId4"/>
          <a:stretch>
            <a:fillRect/>
          </a:stretch>
        </p:blipFill>
        <p:spPr>
          <a:xfrm>
            <a:off x="514350" y="5726113"/>
            <a:ext cx="8115300" cy="901700"/>
          </a:xfrm>
          <a:prstGeom prst="rect">
            <a:avLst/>
          </a:prstGeom>
        </p:spPr>
      </p:pic>
      <p:pic>
        <p:nvPicPr>
          <p:cNvPr id="10" name="Picture 9">
            <a:extLst>
              <a:ext uri="{FF2B5EF4-FFF2-40B4-BE49-F238E27FC236}">
                <a16:creationId xmlns:a16="http://schemas.microsoft.com/office/drawing/2014/main" id="{AAD1BBA8-0B6D-7341-8DA7-060CC9FD356F}"/>
              </a:ext>
            </a:extLst>
          </p:cNvPr>
          <p:cNvPicPr>
            <a:picLocks noChangeAspect="1"/>
          </p:cNvPicPr>
          <p:nvPr/>
        </p:nvPicPr>
        <p:blipFill>
          <a:blip r:embed="rId5"/>
          <a:stretch>
            <a:fillRect/>
          </a:stretch>
        </p:blipFill>
        <p:spPr>
          <a:xfrm>
            <a:off x="6456729" y="1266742"/>
            <a:ext cx="2439474" cy="2105247"/>
          </a:xfrm>
          <a:prstGeom prst="rect">
            <a:avLst/>
          </a:prstGeom>
        </p:spPr>
      </p:pic>
      <p:pic>
        <p:nvPicPr>
          <p:cNvPr id="12" name="Picture 11">
            <a:extLst>
              <a:ext uri="{FF2B5EF4-FFF2-40B4-BE49-F238E27FC236}">
                <a16:creationId xmlns:a16="http://schemas.microsoft.com/office/drawing/2014/main" id="{7A7AB0F8-33DF-D145-99C0-AB06129415C9}"/>
              </a:ext>
            </a:extLst>
          </p:cNvPr>
          <p:cNvPicPr>
            <a:picLocks noChangeAspect="1"/>
          </p:cNvPicPr>
          <p:nvPr/>
        </p:nvPicPr>
        <p:blipFill>
          <a:blip r:embed="rId6"/>
          <a:stretch>
            <a:fillRect/>
          </a:stretch>
        </p:blipFill>
        <p:spPr>
          <a:xfrm>
            <a:off x="7676466" y="3506925"/>
            <a:ext cx="499971" cy="203692"/>
          </a:xfrm>
          <a:prstGeom prst="rect">
            <a:avLst/>
          </a:prstGeom>
        </p:spPr>
      </p:pic>
    </p:spTree>
    <p:extLst>
      <p:ext uri="{BB962C8B-B14F-4D97-AF65-F5344CB8AC3E}">
        <p14:creationId xmlns:p14="http://schemas.microsoft.com/office/powerpoint/2010/main" val="23767237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E5969-7968-014A-AED4-1F1B64295655}"/>
              </a:ext>
            </a:extLst>
          </p:cNvPr>
          <p:cNvSpPr>
            <a:spLocks noGrp="1"/>
          </p:cNvSpPr>
          <p:nvPr>
            <p:ph type="title"/>
          </p:nvPr>
        </p:nvSpPr>
        <p:spPr/>
        <p:txBody>
          <a:bodyPr>
            <a:normAutofit/>
          </a:bodyPr>
          <a:lstStyle/>
          <a:p>
            <a:r>
              <a:rPr lang="en-US" dirty="0"/>
              <a:t>Voicing assimilation in Catalan</a:t>
            </a:r>
          </a:p>
        </p:txBody>
      </p:sp>
      <p:sp>
        <p:nvSpPr>
          <p:cNvPr id="3" name="Content Placeholder 2">
            <a:extLst>
              <a:ext uri="{FF2B5EF4-FFF2-40B4-BE49-F238E27FC236}">
                <a16:creationId xmlns:a16="http://schemas.microsoft.com/office/drawing/2014/main" id="{49B313CD-DEFE-7B4D-A66D-4DC27581424A}"/>
              </a:ext>
            </a:extLst>
          </p:cNvPr>
          <p:cNvSpPr>
            <a:spLocks noGrp="1"/>
          </p:cNvSpPr>
          <p:nvPr>
            <p:ph idx="1"/>
          </p:nvPr>
        </p:nvSpPr>
        <p:spPr/>
        <p:txBody>
          <a:bodyPr/>
          <a:lstStyle/>
          <a:p>
            <a:r>
              <a:rPr lang="en-US" dirty="0"/>
              <a:t>Discussion</a:t>
            </a:r>
          </a:p>
        </p:txBody>
      </p:sp>
    </p:spTree>
    <p:extLst>
      <p:ext uri="{BB962C8B-B14F-4D97-AF65-F5344CB8AC3E}">
        <p14:creationId xmlns:p14="http://schemas.microsoft.com/office/powerpoint/2010/main" val="24762619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978241-7FA9-4C4F-9C29-2DECBB56526F}"/>
              </a:ext>
            </a:extLst>
          </p:cNvPr>
          <p:cNvSpPr>
            <a:spLocks noGrp="1"/>
          </p:cNvSpPr>
          <p:nvPr>
            <p:ph type="title"/>
          </p:nvPr>
        </p:nvSpPr>
        <p:spPr/>
        <p:txBody>
          <a:bodyPr>
            <a:normAutofit fontScale="90000"/>
          </a:bodyPr>
          <a:lstStyle/>
          <a:p>
            <a:r>
              <a:rPr lang="en-US" dirty="0"/>
              <a:t>Special cases of voicing assimilation: “Sonorant transparency”</a:t>
            </a:r>
          </a:p>
        </p:txBody>
      </p:sp>
      <p:sp>
        <p:nvSpPr>
          <p:cNvPr id="3" name="Content Placeholder 2">
            <a:extLst>
              <a:ext uri="{FF2B5EF4-FFF2-40B4-BE49-F238E27FC236}">
                <a16:creationId xmlns:a16="http://schemas.microsoft.com/office/drawing/2014/main" id="{6866593A-4823-1741-AA69-BEB3398ECB20}"/>
              </a:ext>
            </a:extLst>
          </p:cNvPr>
          <p:cNvSpPr>
            <a:spLocks noGrp="1"/>
          </p:cNvSpPr>
          <p:nvPr>
            <p:ph idx="1"/>
          </p:nvPr>
        </p:nvSpPr>
        <p:spPr/>
        <p:txBody>
          <a:bodyPr>
            <a:normAutofit/>
          </a:bodyPr>
          <a:lstStyle/>
          <a:p>
            <a:r>
              <a:rPr lang="en-US" sz="2000" dirty="0"/>
              <a:t>“Sonorant transparency” to voicing assimilation in Russian (Jacobson 1978) </a:t>
            </a:r>
            <a:endParaRPr lang="en-US" sz="2400" dirty="0"/>
          </a:p>
          <a:p>
            <a:pPr lvl="1"/>
            <a:r>
              <a:rPr lang="en-US" sz="2000" dirty="0"/>
              <a:t>1. a. </a:t>
            </a:r>
            <a:r>
              <a:rPr lang="en-US" sz="2000" dirty="0" err="1"/>
              <a:t>i</a:t>
            </a:r>
            <a:r>
              <a:rPr lang="en-US" sz="2000" u="sng" dirty="0" err="1"/>
              <a:t>z</a:t>
            </a:r>
            <a:r>
              <a:rPr lang="en-US" sz="2000" u="sng" dirty="0"/>
              <a:t> </a:t>
            </a:r>
            <a:r>
              <a:rPr lang="en-US" sz="2000" u="sng" dirty="0" err="1"/>
              <a:t>mts</a:t>
            </a:r>
            <a:r>
              <a:rPr lang="en-US" sz="2000" dirty="0" err="1"/>
              <a:t>enska</a:t>
            </a:r>
            <a:r>
              <a:rPr lang="en-US" sz="2000" dirty="0"/>
              <a:t> [</a:t>
            </a:r>
            <a:r>
              <a:rPr lang="en-US" sz="2000" dirty="0" err="1"/>
              <a:t>smts</a:t>
            </a:r>
            <a:r>
              <a:rPr lang="en-US" sz="2000" dirty="0"/>
              <a:t>] ‘from </a:t>
            </a:r>
            <a:r>
              <a:rPr lang="en-US" sz="2000" dirty="0" err="1"/>
              <a:t>Mcensk</a:t>
            </a:r>
            <a:r>
              <a:rPr lang="en-US" sz="2000" dirty="0"/>
              <a:t>’ </a:t>
            </a:r>
          </a:p>
          <a:p>
            <a:pPr marL="0" indent="0">
              <a:buNone/>
            </a:pPr>
            <a:r>
              <a:rPr lang="en-US" sz="2000" dirty="0"/>
              <a:t>                b. </a:t>
            </a:r>
            <a:r>
              <a:rPr lang="en-US" sz="2000" dirty="0" err="1"/>
              <a:t>o</a:t>
            </a:r>
            <a:r>
              <a:rPr lang="en-US" sz="2000" u="sng" dirty="0" err="1"/>
              <a:t>t</a:t>
            </a:r>
            <a:r>
              <a:rPr lang="en-US" sz="2000" u="sng" dirty="0"/>
              <a:t> </a:t>
            </a:r>
            <a:r>
              <a:rPr lang="en-US" sz="2000" u="sng" dirty="0" err="1"/>
              <a:t>mg</a:t>
            </a:r>
            <a:r>
              <a:rPr lang="en-US" sz="2000" dirty="0" err="1"/>
              <a:t>ly</a:t>
            </a:r>
            <a:r>
              <a:rPr lang="en-US" sz="2000" dirty="0"/>
              <a:t> [dmg] ‘from haze</a:t>
            </a:r>
            <a:r>
              <a:rPr lang="en-US" sz="2400" dirty="0"/>
              <a:t>’</a:t>
            </a:r>
          </a:p>
          <a:p>
            <a:r>
              <a:rPr lang="en-US" sz="2000" dirty="0"/>
              <a:t>!!! </a:t>
            </a:r>
            <a:r>
              <a:rPr lang="en-US" sz="2000" dirty="0" err="1"/>
              <a:t>Presonorant</a:t>
            </a:r>
            <a:r>
              <a:rPr lang="en-US" sz="2000" dirty="0"/>
              <a:t> position is contrastive in Russian</a:t>
            </a:r>
          </a:p>
          <a:p>
            <a:r>
              <a:rPr lang="en-US" sz="2000" dirty="0"/>
              <a:t>Suggested solution (Hayes 1984): although sonorants are not specified for [voice] in Russian, the [voice]</a:t>
            </a:r>
            <a:r>
              <a:rPr lang="ru-RU" sz="2000" dirty="0"/>
              <a:t> </a:t>
            </a:r>
            <a:r>
              <a:rPr lang="en-US" sz="2000" dirty="0"/>
              <a:t>feature propagates through a sonorant in consonantal clusters. In addition, Hayes claims this to be a “fast speech rule”.</a:t>
            </a:r>
          </a:p>
        </p:txBody>
      </p:sp>
      <p:sp>
        <p:nvSpPr>
          <p:cNvPr id="4" name="Rectangle 3">
            <a:extLst>
              <a:ext uri="{FF2B5EF4-FFF2-40B4-BE49-F238E27FC236}">
                <a16:creationId xmlns:a16="http://schemas.microsoft.com/office/drawing/2014/main" id="{63400990-3178-244D-B7BF-26BAF8F9989F}"/>
              </a:ext>
            </a:extLst>
          </p:cNvPr>
          <p:cNvSpPr/>
          <p:nvPr/>
        </p:nvSpPr>
        <p:spPr>
          <a:xfrm>
            <a:off x="1796902" y="4927462"/>
            <a:ext cx="5550195" cy="1015663"/>
          </a:xfrm>
          <a:prstGeom prst="rect">
            <a:avLst/>
          </a:prstGeom>
        </p:spPr>
        <p:txBody>
          <a:bodyPr wrap="square">
            <a:spAutoFit/>
          </a:bodyPr>
          <a:lstStyle/>
          <a:p>
            <a:r>
              <a:rPr lang="en-US" sz="2000" dirty="0"/>
              <a:t>            C1    Son   C2       </a:t>
            </a:r>
            <a:r>
              <a:rPr lang="en-US" sz="2000" dirty="0">
                <a:sym typeface="Wingdings" pitchFamily="2" charset="2"/>
              </a:rPr>
              <a:t>       C1     Son   C2</a:t>
            </a:r>
          </a:p>
          <a:p>
            <a:r>
              <a:rPr lang="en-US" sz="2000" dirty="0"/>
              <a:t>             |                |</a:t>
            </a:r>
          </a:p>
          <a:p>
            <a:r>
              <a:rPr lang="en-US" sz="2000" dirty="0"/>
              <a:t>     [+voice]         [–voice]                         [–voice]</a:t>
            </a:r>
          </a:p>
        </p:txBody>
      </p:sp>
      <p:grpSp>
        <p:nvGrpSpPr>
          <p:cNvPr id="14" name="Group 13">
            <a:extLst>
              <a:ext uri="{FF2B5EF4-FFF2-40B4-BE49-F238E27FC236}">
                <a16:creationId xmlns:a16="http://schemas.microsoft.com/office/drawing/2014/main" id="{C1EE2165-697F-F549-8B1B-28FE504F72A7}"/>
              </a:ext>
            </a:extLst>
          </p:cNvPr>
          <p:cNvGrpSpPr/>
          <p:nvPr/>
        </p:nvGrpSpPr>
        <p:grpSpPr>
          <a:xfrm>
            <a:off x="5178056" y="5282542"/>
            <a:ext cx="946305" cy="305502"/>
            <a:chOff x="5018568" y="5436432"/>
            <a:chExt cx="946305" cy="305502"/>
          </a:xfrm>
        </p:grpSpPr>
        <p:cxnSp>
          <p:nvCxnSpPr>
            <p:cNvPr id="6" name="Straight Connector 5">
              <a:extLst>
                <a:ext uri="{FF2B5EF4-FFF2-40B4-BE49-F238E27FC236}">
                  <a16:creationId xmlns:a16="http://schemas.microsoft.com/office/drawing/2014/main" id="{C44CA3C0-BE9E-0C4F-B140-38BC145B6740}"/>
                </a:ext>
              </a:extLst>
            </p:cNvPr>
            <p:cNvCxnSpPr>
              <a:cxnSpLocks/>
            </p:cNvCxnSpPr>
            <p:nvPr/>
          </p:nvCxnSpPr>
          <p:spPr>
            <a:xfrm>
              <a:off x="5613983" y="5436432"/>
              <a:ext cx="350890" cy="305502"/>
            </a:xfrm>
            <a:prstGeom prst="line">
              <a:avLst/>
            </a:prstGeom>
            <a:ln>
              <a:prstDash val="lgDash"/>
            </a:ln>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79BF3B01-AB9A-FA43-86BC-AA034E2EEF02}"/>
                </a:ext>
              </a:extLst>
            </p:cNvPr>
            <p:cNvCxnSpPr>
              <a:cxnSpLocks/>
            </p:cNvCxnSpPr>
            <p:nvPr/>
          </p:nvCxnSpPr>
          <p:spPr>
            <a:xfrm flipV="1">
              <a:off x="5964873" y="5436432"/>
              <a:ext cx="0" cy="305502"/>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957318D0-E833-D749-884B-82320B22F077}"/>
                </a:ext>
              </a:extLst>
            </p:cNvPr>
            <p:cNvCxnSpPr>
              <a:cxnSpLocks/>
            </p:cNvCxnSpPr>
            <p:nvPr/>
          </p:nvCxnSpPr>
          <p:spPr>
            <a:xfrm>
              <a:off x="5018568" y="5436432"/>
              <a:ext cx="946305" cy="305502"/>
            </a:xfrm>
            <a:prstGeom prst="line">
              <a:avLst/>
            </a:prstGeom>
            <a:ln>
              <a:prstDash val="lgDash"/>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5323745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EC80C-E5FF-2F4B-AFE6-9303C2624E59}"/>
              </a:ext>
            </a:extLst>
          </p:cNvPr>
          <p:cNvSpPr>
            <a:spLocks noGrp="1"/>
          </p:cNvSpPr>
          <p:nvPr>
            <p:ph type="title"/>
          </p:nvPr>
        </p:nvSpPr>
        <p:spPr/>
        <p:txBody>
          <a:bodyPr>
            <a:normAutofit fontScale="90000"/>
          </a:bodyPr>
          <a:lstStyle/>
          <a:p>
            <a:r>
              <a:rPr lang="en-US" dirty="0"/>
              <a:t>“Sonorant transparency” to voicing assimilation in Russian: Counterevidence</a:t>
            </a:r>
          </a:p>
        </p:txBody>
      </p:sp>
      <p:sp>
        <p:nvSpPr>
          <p:cNvPr id="3" name="Content Placeholder 2">
            <a:extLst>
              <a:ext uri="{FF2B5EF4-FFF2-40B4-BE49-F238E27FC236}">
                <a16:creationId xmlns:a16="http://schemas.microsoft.com/office/drawing/2014/main" id="{5ED38756-1A28-294B-946D-8752D534A87D}"/>
              </a:ext>
            </a:extLst>
          </p:cNvPr>
          <p:cNvSpPr>
            <a:spLocks noGrp="1"/>
          </p:cNvSpPr>
          <p:nvPr>
            <p:ph idx="1"/>
          </p:nvPr>
        </p:nvSpPr>
        <p:spPr>
          <a:xfrm>
            <a:off x="628650" y="2091439"/>
            <a:ext cx="7886700" cy="4351338"/>
          </a:xfrm>
        </p:spPr>
        <p:txBody>
          <a:bodyPr>
            <a:normAutofit fontScale="92500" lnSpcReduction="20000"/>
          </a:bodyPr>
          <a:lstStyle/>
          <a:p>
            <a:r>
              <a:rPr lang="en-US" dirty="0"/>
              <a:t>Problems: Jacobson’s (1978) claim is based on impressionistic transcription of his own speech. Hayes’s (1984) analysis is based on cases of devoicing. Recall that phonologically voiced consonants in clusters can be incompletely voiced phonetically.</a:t>
            </a:r>
          </a:p>
          <a:p>
            <a:r>
              <a:rPr lang="en-US" dirty="0" err="1"/>
              <a:t>Kavitskaya</a:t>
            </a:r>
            <a:r>
              <a:rPr lang="en-US" dirty="0"/>
              <a:t> (1999): no evidence of sonorant transparency in her participants, BUT no acoustic analysis was presented.</a:t>
            </a:r>
          </a:p>
          <a:p>
            <a:r>
              <a:rPr lang="en-US" dirty="0" err="1"/>
              <a:t>Robblee</a:t>
            </a:r>
            <a:r>
              <a:rPr lang="en-US" dirty="0"/>
              <a:t> &amp; Burton (1997): no evidence of sonorant transparency in C1-Son-C2 clusters as compared to C1-Son-V clusters.</a:t>
            </a:r>
          </a:p>
          <a:p>
            <a:r>
              <a:rPr lang="en-US" dirty="0"/>
              <a:t>Kulikov (2014): no evidence of sonorant transparency in C1-Son-C2 clusters as compared to C1-C2 clusters.</a:t>
            </a:r>
          </a:p>
        </p:txBody>
      </p:sp>
    </p:spTree>
    <p:extLst>
      <p:ext uri="{BB962C8B-B14F-4D97-AF65-F5344CB8AC3E}">
        <p14:creationId xmlns:p14="http://schemas.microsoft.com/office/powerpoint/2010/main" val="23374531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6193F-48A4-2E4A-B80B-EEAE03894FE3}"/>
              </a:ext>
            </a:extLst>
          </p:cNvPr>
          <p:cNvSpPr>
            <a:spLocks noGrp="1"/>
          </p:cNvSpPr>
          <p:nvPr>
            <p:ph type="title"/>
          </p:nvPr>
        </p:nvSpPr>
        <p:spPr/>
        <p:txBody>
          <a:bodyPr/>
          <a:lstStyle/>
          <a:p>
            <a:r>
              <a:rPr lang="en-US" dirty="0" err="1"/>
              <a:t>Robblee</a:t>
            </a:r>
            <a:r>
              <a:rPr lang="en-US" dirty="0"/>
              <a:t> &amp; Burton (1997)</a:t>
            </a:r>
          </a:p>
        </p:txBody>
      </p:sp>
      <p:sp>
        <p:nvSpPr>
          <p:cNvPr id="3" name="Content Placeholder 2">
            <a:extLst>
              <a:ext uri="{FF2B5EF4-FFF2-40B4-BE49-F238E27FC236}">
                <a16:creationId xmlns:a16="http://schemas.microsoft.com/office/drawing/2014/main" id="{2E97341A-3788-A64B-A380-AFB3411B5CDB}"/>
              </a:ext>
            </a:extLst>
          </p:cNvPr>
          <p:cNvSpPr>
            <a:spLocks noGrp="1"/>
          </p:cNvSpPr>
          <p:nvPr>
            <p:ph idx="1"/>
          </p:nvPr>
        </p:nvSpPr>
        <p:spPr/>
        <p:txBody>
          <a:bodyPr/>
          <a:lstStyle/>
          <a:p>
            <a:r>
              <a:rPr lang="en-US" dirty="0"/>
              <a:t>Results: Closure duration</a:t>
            </a:r>
          </a:p>
        </p:txBody>
      </p:sp>
      <p:pic>
        <p:nvPicPr>
          <p:cNvPr id="5" name="Picture 4">
            <a:extLst>
              <a:ext uri="{FF2B5EF4-FFF2-40B4-BE49-F238E27FC236}">
                <a16:creationId xmlns:a16="http://schemas.microsoft.com/office/drawing/2014/main" id="{F4A313E2-D328-1E42-B1AA-264FF6B82429}"/>
              </a:ext>
            </a:extLst>
          </p:cNvPr>
          <p:cNvPicPr>
            <a:picLocks noChangeAspect="1"/>
          </p:cNvPicPr>
          <p:nvPr/>
        </p:nvPicPr>
        <p:blipFill>
          <a:blip r:embed="rId2"/>
          <a:stretch>
            <a:fillRect/>
          </a:stretch>
        </p:blipFill>
        <p:spPr>
          <a:xfrm>
            <a:off x="936993" y="2264733"/>
            <a:ext cx="2764616" cy="2261043"/>
          </a:xfrm>
          <a:prstGeom prst="rect">
            <a:avLst/>
          </a:prstGeom>
        </p:spPr>
      </p:pic>
      <p:pic>
        <p:nvPicPr>
          <p:cNvPr id="7" name="Picture 6">
            <a:extLst>
              <a:ext uri="{FF2B5EF4-FFF2-40B4-BE49-F238E27FC236}">
                <a16:creationId xmlns:a16="http://schemas.microsoft.com/office/drawing/2014/main" id="{824BC391-9AA2-BE4A-B697-2D7614B1D268}"/>
              </a:ext>
            </a:extLst>
          </p:cNvPr>
          <p:cNvPicPr>
            <a:picLocks noChangeAspect="1"/>
          </p:cNvPicPr>
          <p:nvPr/>
        </p:nvPicPr>
        <p:blipFill>
          <a:blip r:embed="rId3"/>
          <a:stretch>
            <a:fillRect/>
          </a:stretch>
        </p:blipFill>
        <p:spPr>
          <a:xfrm rot="-60000">
            <a:off x="1163405" y="4546121"/>
            <a:ext cx="2351159" cy="2258295"/>
          </a:xfrm>
          <a:prstGeom prst="rect">
            <a:avLst/>
          </a:prstGeom>
        </p:spPr>
      </p:pic>
      <p:pic>
        <p:nvPicPr>
          <p:cNvPr id="9" name="Picture 8">
            <a:extLst>
              <a:ext uri="{FF2B5EF4-FFF2-40B4-BE49-F238E27FC236}">
                <a16:creationId xmlns:a16="http://schemas.microsoft.com/office/drawing/2014/main" id="{DE1B2470-7863-0945-B393-D6F258335795}"/>
              </a:ext>
            </a:extLst>
          </p:cNvPr>
          <p:cNvPicPr>
            <a:picLocks noChangeAspect="1"/>
          </p:cNvPicPr>
          <p:nvPr/>
        </p:nvPicPr>
        <p:blipFill>
          <a:blip r:embed="rId4"/>
          <a:stretch>
            <a:fillRect/>
          </a:stretch>
        </p:blipFill>
        <p:spPr>
          <a:xfrm rot="60000">
            <a:off x="4236412" y="2264734"/>
            <a:ext cx="2568426" cy="2265684"/>
          </a:xfrm>
          <a:prstGeom prst="rect">
            <a:avLst/>
          </a:prstGeom>
        </p:spPr>
      </p:pic>
      <p:pic>
        <p:nvPicPr>
          <p:cNvPr id="11" name="Picture 10">
            <a:extLst>
              <a:ext uri="{FF2B5EF4-FFF2-40B4-BE49-F238E27FC236}">
                <a16:creationId xmlns:a16="http://schemas.microsoft.com/office/drawing/2014/main" id="{813D8514-10D1-EE45-9748-26F126B53835}"/>
              </a:ext>
            </a:extLst>
          </p:cNvPr>
          <p:cNvPicPr>
            <a:picLocks noChangeAspect="1"/>
          </p:cNvPicPr>
          <p:nvPr/>
        </p:nvPicPr>
        <p:blipFill>
          <a:blip r:embed="rId5"/>
          <a:stretch>
            <a:fillRect/>
          </a:stretch>
        </p:blipFill>
        <p:spPr>
          <a:xfrm rot="60000">
            <a:off x="4384353" y="4552659"/>
            <a:ext cx="2337834" cy="2210084"/>
          </a:xfrm>
          <a:prstGeom prst="rect">
            <a:avLst/>
          </a:prstGeom>
        </p:spPr>
      </p:pic>
    </p:spTree>
    <p:extLst>
      <p:ext uri="{BB962C8B-B14F-4D97-AF65-F5344CB8AC3E}">
        <p14:creationId xmlns:p14="http://schemas.microsoft.com/office/powerpoint/2010/main" val="18519630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6193F-48A4-2E4A-B80B-EEAE03894FE3}"/>
              </a:ext>
            </a:extLst>
          </p:cNvPr>
          <p:cNvSpPr>
            <a:spLocks noGrp="1"/>
          </p:cNvSpPr>
          <p:nvPr>
            <p:ph type="title"/>
          </p:nvPr>
        </p:nvSpPr>
        <p:spPr/>
        <p:txBody>
          <a:bodyPr/>
          <a:lstStyle/>
          <a:p>
            <a:r>
              <a:rPr lang="en-US" dirty="0" err="1"/>
              <a:t>Robblee</a:t>
            </a:r>
            <a:r>
              <a:rPr lang="en-US" dirty="0"/>
              <a:t> &amp; Burton (1997)</a:t>
            </a:r>
          </a:p>
        </p:txBody>
      </p:sp>
      <p:sp>
        <p:nvSpPr>
          <p:cNvPr id="3" name="Content Placeholder 2">
            <a:extLst>
              <a:ext uri="{FF2B5EF4-FFF2-40B4-BE49-F238E27FC236}">
                <a16:creationId xmlns:a16="http://schemas.microsoft.com/office/drawing/2014/main" id="{2E97341A-3788-A64B-A380-AFB3411B5CDB}"/>
              </a:ext>
            </a:extLst>
          </p:cNvPr>
          <p:cNvSpPr>
            <a:spLocks noGrp="1"/>
          </p:cNvSpPr>
          <p:nvPr>
            <p:ph idx="1"/>
          </p:nvPr>
        </p:nvSpPr>
        <p:spPr/>
        <p:txBody>
          <a:bodyPr/>
          <a:lstStyle/>
          <a:p>
            <a:r>
              <a:rPr lang="en-US" dirty="0"/>
              <a:t>Results: Voicing (relative amplitude)</a:t>
            </a:r>
          </a:p>
        </p:txBody>
      </p:sp>
      <p:pic>
        <p:nvPicPr>
          <p:cNvPr id="6" name="Picture 5">
            <a:extLst>
              <a:ext uri="{FF2B5EF4-FFF2-40B4-BE49-F238E27FC236}">
                <a16:creationId xmlns:a16="http://schemas.microsoft.com/office/drawing/2014/main" id="{E8C0DCB4-C1EE-FE45-A5BE-075EC1A1B55B}"/>
              </a:ext>
            </a:extLst>
          </p:cNvPr>
          <p:cNvPicPr>
            <a:picLocks noChangeAspect="1"/>
          </p:cNvPicPr>
          <p:nvPr/>
        </p:nvPicPr>
        <p:blipFill>
          <a:blip r:embed="rId2"/>
          <a:stretch>
            <a:fillRect/>
          </a:stretch>
        </p:blipFill>
        <p:spPr>
          <a:xfrm>
            <a:off x="479056" y="2298477"/>
            <a:ext cx="4218075" cy="4346872"/>
          </a:xfrm>
          <a:prstGeom prst="rect">
            <a:avLst/>
          </a:prstGeom>
        </p:spPr>
      </p:pic>
      <p:pic>
        <p:nvPicPr>
          <p:cNvPr id="10" name="Picture 9">
            <a:extLst>
              <a:ext uri="{FF2B5EF4-FFF2-40B4-BE49-F238E27FC236}">
                <a16:creationId xmlns:a16="http://schemas.microsoft.com/office/drawing/2014/main" id="{94FB5F44-80F1-5E46-A417-01D2A8A0775A}"/>
              </a:ext>
            </a:extLst>
          </p:cNvPr>
          <p:cNvPicPr>
            <a:picLocks noChangeAspect="1"/>
          </p:cNvPicPr>
          <p:nvPr/>
        </p:nvPicPr>
        <p:blipFill>
          <a:blip r:embed="rId3"/>
          <a:stretch>
            <a:fillRect/>
          </a:stretch>
        </p:blipFill>
        <p:spPr>
          <a:xfrm>
            <a:off x="4796052" y="2298477"/>
            <a:ext cx="4177827" cy="4346872"/>
          </a:xfrm>
          <a:prstGeom prst="rect">
            <a:avLst/>
          </a:prstGeom>
        </p:spPr>
      </p:pic>
    </p:spTree>
    <p:extLst>
      <p:ext uri="{BB962C8B-B14F-4D97-AF65-F5344CB8AC3E}">
        <p14:creationId xmlns:p14="http://schemas.microsoft.com/office/powerpoint/2010/main" val="12805834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36217-6ECD-2543-85FD-07886AFF4277}"/>
              </a:ext>
            </a:extLst>
          </p:cNvPr>
          <p:cNvSpPr>
            <a:spLocks noGrp="1"/>
          </p:cNvSpPr>
          <p:nvPr>
            <p:ph type="title"/>
          </p:nvPr>
        </p:nvSpPr>
        <p:spPr/>
        <p:txBody>
          <a:bodyPr/>
          <a:lstStyle/>
          <a:p>
            <a:r>
              <a:rPr lang="en-US" dirty="0"/>
              <a:t>Kulikov (2014)</a:t>
            </a:r>
          </a:p>
        </p:txBody>
      </p:sp>
      <p:sp>
        <p:nvSpPr>
          <p:cNvPr id="3" name="Content Placeholder 2">
            <a:extLst>
              <a:ext uri="{FF2B5EF4-FFF2-40B4-BE49-F238E27FC236}">
                <a16:creationId xmlns:a16="http://schemas.microsoft.com/office/drawing/2014/main" id="{54859EDB-8983-D84A-9FCF-F2EE86542A7E}"/>
              </a:ext>
            </a:extLst>
          </p:cNvPr>
          <p:cNvSpPr>
            <a:spLocks noGrp="1"/>
          </p:cNvSpPr>
          <p:nvPr>
            <p:ph idx="1"/>
          </p:nvPr>
        </p:nvSpPr>
        <p:spPr>
          <a:xfrm>
            <a:off x="628649" y="1456660"/>
            <a:ext cx="8345230" cy="4720303"/>
          </a:xfrm>
        </p:spPr>
        <p:txBody>
          <a:bodyPr/>
          <a:lstStyle/>
          <a:p>
            <a:r>
              <a:rPr lang="en-US" dirty="0"/>
              <a:t>Results: Voicing in C1 stops</a:t>
            </a:r>
          </a:p>
          <a:p>
            <a:pPr lvl="1"/>
            <a:r>
              <a:rPr lang="en-US" sz="2000" dirty="0"/>
              <a:t>Duration			         Ratio and percent of fully voiced stops</a:t>
            </a:r>
          </a:p>
        </p:txBody>
      </p:sp>
      <p:pic>
        <p:nvPicPr>
          <p:cNvPr id="5" name="Picture 4">
            <a:extLst>
              <a:ext uri="{FF2B5EF4-FFF2-40B4-BE49-F238E27FC236}">
                <a16:creationId xmlns:a16="http://schemas.microsoft.com/office/drawing/2014/main" id="{4014C2A4-0839-6445-8D44-A075C3EF427B}"/>
              </a:ext>
            </a:extLst>
          </p:cNvPr>
          <p:cNvPicPr>
            <a:picLocks noChangeAspect="1"/>
          </p:cNvPicPr>
          <p:nvPr/>
        </p:nvPicPr>
        <p:blipFill>
          <a:blip r:embed="rId2"/>
          <a:stretch>
            <a:fillRect/>
          </a:stretch>
        </p:blipFill>
        <p:spPr>
          <a:xfrm>
            <a:off x="345577" y="2322128"/>
            <a:ext cx="4226423" cy="4535872"/>
          </a:xfrm>
          <a:prstGeom prst="rect">
            <a:avLst/>
          </a:prstGeom>
        </p:spPr>
      </p:pic>
      <p:pic>
        <p:nvPicPr>
          <p:cNvPr id="7" name="Picture 6">
            <a:extLst>
              <a:ext uri="{FF2B5EF4-FFF2-40B4-BE49-F238E27FC236}">
                <a16:creationId xmlns:a16="http://schemas.microsoft.com/office/drawing/2014/main" id="{D2CF5B24-1E3F-4D40-A703-E33A9FEEAB2E}"/>
              </a:ext>
            </a:extLst>
          </p:cNvPr>
          <p:cNvPicPr>
            <a:picLocks noChangeAspect="1"/>
          </p:cNvPicPr>
          <p:nvPr/>
        </p:nvPicPr>
        <p:blipFill>
          <a:blip r:embed="rId3"/>
          <a:stretch>
            <a:fillRect/>
          </a:stretch>
        </p:blipFill>
        <p:spPr>
          <a:xfrm>
            <a:off x="4572000" y="2392014"/>
            <a:ext cx="4539450" cy="4396099"/>
          </a:xfrm>
          <a:prstGeom prst="rect">
            <a:avLst/>
          </a:prstGeom>
        </p:spPr>
      </p:pic>
    </p:spTree>
    <p:extLst>
      <p:ext uri="{BB962C8B-B14F-4D97-AF65-F5344CB8AC3E}">
        <p14:creationId xmlns:p14="http://schemas.microsoft.com/office/powerpoint/2010/main" val="23630462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4C15C-E8F2-2047-8F35-FB5498BA1658}"/>
              </a:ext>
            </a:extLst>
          </p:cNvPr>
          <p:cNvSpPr>
            <a:spLocks noGrp="1"/>
          </p:cNvSpPr>
          <p:nvPr>
            <p:ph type="title"/>
          </p:nvPr>
        </p:nvSpPr>
        <p:spPr/>
        <p:txBody>
          <a:bodyPr/>
          <a:lstStyle/>
          <a:p>
            <a:r>
              <a:rPr lang="en-US" dirty="0"/>
              <a:t>Kulikov (2014)</a:t>
            </a:r>
          </a:p>
        </p:txBody>
      </p:sp>
      <p:sp>
        <p:nvSpPr>
          <p:cNvPr id="3" name="Content Placeholder 2">
            <a:extLst>
              <a:ext uri="{FF2B5EF4-FFF2-40B4-BE49-F238E27FC236}">
                <a16:creationId xmlns:a16="http://schemas.microsoft.com/office/drawing/2014/main" id="{F3F1338C-5211-384F-80D5-69FACDBEF03E}"/>
              </a:ext>
            </a:extLst>
          </p:cNvPr>
          <p:cNvSpPr>
            <a:spLocks noGrp="1"/>
          </p:cNvSpPr>
          <p:nvPr>
            <p:ph idx="1"/>
          </p:nvPr>
        </p:nvSpPr>
        <p:spPr>
          <a:xfrm>
            <a:off x="628649" y="1825625"/>
            <a:ext cx="8079415" cy="4351338"/>
          </a:xfrm>
        </p:spPr>
        <p:txBody>
          <a:bodyPr/>
          <a:lstStyle/>
          <a:p>
            <a:r>
              <a:rPr lang="en-US" dirty="0"/>
              <a:t>Results: Distributions of voicing durations and ratios</a:t>
            </a:r>
          </a:p>
        </p:txBody>
      </p:sp>
      <p:pic>
        <p:nvPicPr>
          <p:cNvPr id="6" name="Picture 5">
            <a:extLst>
              <a:ext uri="{FF2B5EF4-FFF2-40B4-BE49-F238E27FC236}">
                <a16:creationId xmlns:a16="http://schemas.microsoft.com/office/drawing/2014/main" id="{A5B758CD-3A79-A04B-90C8-366E5C194166}"/>
              </a:ext>
            </a:extLst>
          </p:cNvPr>
          <p:cNvPicPr>
            <a:picLocks noChangeAspect="1"/>
          </p:cNvPicPr>
          <p:nvPr/>
        </p:nvPicPr>
        <p:blipFill>
          <a:blip r:embed="rId2"/>
          <a:stretch>
            <a:fillRect/>
          </a:stretch>
        </p:blipFill>
        <p:spPr>
          <a:xfrm>
            <a:off x="85062" y="2385918"/>
            <a:ext cx="4437904" cy="3938462"/>
          </a:xfrm>
          <a:prstGeom prst="rect">
            <a:avLst/>
          </a:prstGeom>
        </p:spPr>
      </p:pic>
      <p:pic>
        <p:nvPicPr>
          <p:cNvPr id="8" name="Picture 7">
            <a:extLst>
              <a:ext uri="{FF2B5EF4-FFF2-40B4-BE49-F238E27FC236}">
                <a16:creationId xmlns:a16="http://schemas.microsoft.com/office/drawing/2014/main" id="{A3425681-68D0-FF46-9592-7230309A68E2}"/>
              </a:ext>
            </a:extLst>
          </p:cNvPr>
          <p:cNvPicPr>
            <a:picLocks noChangeAspect="1"/>
          </p:cNvPicPr>
          <p:nvPr/>
        </p:nvPicPr>
        <p:blipFill>
          <a:blip r:embed="rId3"/>
          <a:stretch>
            <a:fillRect/>
          </a:stretch>
        </p:blipFill>
        <p:spPr>
          <a:xfrm>
            <a:off x="4668356" y="2460346"/>
            <a:ext cx="4423144" cy="4006679"/>
          </a:xfrm>
          <a:prstGeom prst="rect">
            <a:avLst/>
          </a:prstGeom>
        </p:spPr>
      </p:pic>
    </p:spTree>
    <p:extLst>
      <p:ext uri="{BB962C8B-B14F-4D97-AF65-F5344CB8AC3E}">
        <p14:creationId xmlns:p14="http://schemas.microsoft.com/office/powerpoint/2010/main" val="40746038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4C15C-E8F2-2047-8F35-FB5498BA1658}"/>
              </a:ext>
            </a:extLst>
          </p:cNvPr>
          <p:cNvSpPr>
            <a:spLocks noGrp="1"/>
          </p:cNvSpPr>
          <p:nvPr>
            <p:ph type="title"/>
          </p:nvPr>
        </p:nvSpPr>
        <p:spPr/>
        <p:txBody>
          <a:bodyPr/>
          <a:lstStyle/>
          <a:p>
            <a:r>
              <a:rPr lang="en-US" dirty="0"/>
              <a:t>Kulikov (2014)</a:t>
            </a:r>
          </a:p>
        </p:txBody>
      </p:sp>
      <p:sp>
        <p:nvSpPr>
          <p:cNvPr id="3" name="Content Placeholder 2">
            <a:extLst>
              <a:ext uri="{FF2B5EF4-FFF2-40B4-BE49-F238E27FC236}">
                <a16:creationId xmlns:a16="http://schemas.microsoft.com/office/drawing/2014/main" id="{F3F1338C-5211-384F-80D5-69FACDBEF03E}"/>
              </a:ext>
            </a:extLst>
          </p:cNvPr>
          <p:cNvSpPr>
            <a:spLocks noGrp="1"/>
          </p:cNvSpPr>
          <p:nvPr>
            <p:ph idx="1"/>
          </p:nvPr>
        </p:nvSpPr>
        <p:spPr>
          <a:xfrm>
            <a:off x="628649" y="1825625"/>
            <a:ext cx="8079415" cy="4351338"/>
          </a:xfrm>
        </p:spPr>
        <p:txBody>
          <a:bodyPr/>
          <a:lstStyle/>
          <a:p>
            <a:r>
              <a:rPr lang="en-US" dirty="0"/>
              <a:t>Results: Duration of closure and preceding vowel</a:t>
            </a:r>
          </a:p>
        </p:txBody>
      </p:sp>
      <p:pic>
        <p:nvPicPr>
          <p:cNvPr id="5" name="Picture 4">
            <a:extLst>
              <a:ext uri="{FF2B5EF4-FFF2-40B4-BE49-F238E27FC236}">
                <a16:creationId xmlns:a16="http://schemas.microsoft.com/office/drawing/2014/main" id="{A8462AC2-8710-1546-A6A7-1336AE05A3CC}"/>
              </a:ext>
            </a:extLst>
          </p:cNvPr>
          <p:cNvPicPr>
            <a:picLocks noChangeAspect="1"/>
          </p:cNvPicPr>
          <p:nvPr/>
        </p:nvPicPr>
        <p:blipFill>
          <a:blip r:embed="rId2"/>
          <a:stretch>
            <a:fillRect/>
          </a:stretch>
        </p:blipFill>
        <p:spPr>
          <a:xfrm>
            <a:off x="2464709" y="2256532"/>
            <a:ext cx="4214582" cy="4601468"/>
          </a:xfrm>
          <a:prstGeom prst="rect">
            <a:avLst/>
          </a:prstGeom>
        </p:spPr>
      </p:pic>
    </p:spTree>
    <p:extLst>
      <p:ext uri="{BB962C8B-B14F-4D97-AF65-F5344CB8AC3E}">
        <p14:creationId xmlns:p14="http://schemas.microsoft.com/office/powerpoint/2010/main" val="42251370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4C15C-E8F2-2047-8F35-FB5498BA1658}"/>
              </a:ext>
            </a:extLst>
          </p:cNvPr>
          <p:cNvSpPr>
            <a:spLocks noGrp="1"/>
          </p:cNvSpPr>
          <p:nvPr>
            <p:ph type="title"/>
          </p:nvPr>
        </p:nvSpPr>
        <p:spPr/>
        <p:txBody>
          <a:bodyPr/>
          <a:lstStyle/>
          <a:p>
            <a:r>
              <a:rPr lang="en-US" dirty="0"/>
              <a:t>Kulikov (2014)</a:t>
            </a:r>
          </a:p>
        </p:txBody>
      </p:sp>
      <p:sp>
        <p:nvSpPr>
          <p:cNvPr id="3" name="Content Placeholder 2">
            <a:extLst>
              <a:ext uri="{FF2B5EF4-FFF2-40B4-BE49-F238E27FC236}">
                <a16:creationId xmlns:a16="http://schemas.microsoft.com/office/drawing/2014/main" id="{F3F1338C-5211-384F-80D5-69FACDBEF03E}"/>
              </a:ext>
            </a:extLst>
          </p:cNvPr>
          <p:cNvSpPr>
            <a:spLocks noGrp="1"/>
          </p:cNvSpPr>
          <p:nvPr>
            <p:ph idx="1"/>
          </p:nvPr>
        </p:nvSpPr>
        <p:spPr>
          <a:xfrm>
            <a:off x="628650" y="1825625"/>
            <a:ext cx="3432988" cy="4351338"/>
          </a:xfrm>
        </p:spPr>
        <p:txBody>
          <a:bodyPr/>
          <a:lstStyle/>
          <a:p>
            <a:r>
              <a:rPr lang="en-US" dirty="0"/>
              <a:t>Results: Individual results</a:t>
            </a:r>
            <a:endParaRPr lang="ru-RU" dirty="0"/>
          </a:p>
          <a:p>
            <a:pPr lvl="1"/>
            <a:r>
              <a:rPr lang="en-US" dirty="0"/>
              <a:t>Some speakers produced shorter voicing before voiceless </a:t>
            </a:r>
            <a:r>
              <a:rPr lang="en-US" dirty="0" err="1"/>
              <a:t>obstruents</a:t>
            </a:r>
            <a:r>
              <a:rPr lang="en-US" dirty="0"/>
              <a:t>. However, the underlying  contrast between /t/ and /d/ was not neutralized.</a:t>
            </a:r>
          </a:p>
        </p:txBody>
      </p:sp>
      <p:pic>
        <p:nvPicPr>
          <p:cNvPr id="6" name="Picture 5">
            <a:extLst>
              <a:ext uri="{FF2B5EF4-FFF2-40B4-BE49-F238E27FC236}">
                <a16:creationId xmlns:a16="http://schemas.microsoft.com/office/drawing/2014/main" id="{B44FAC94-B53A-8342-B089-553366D41473}"/>
              </a:ext>
            </a:extLst>
          </p:cNvPr>
          <p:cNvPicPr>
            <a:picLocks noChangeAspect="1"/>
          </p:cNvPicPr>
          <p:nvPr/>
        </p:nvPicPr>
        <p:blipFill>
          <a:blip r:embed="rId2"/>
          <a:stretch>
            <a:fillRect/>
          </a:stretch>
        </p:blipFill>
        <p:spPr>
          <a:xfrm>
            <a:off x="4061638" y="1254681"/>
            <a:ext cx="4933509" cy="5493226"/>
          </a:xfrm>
          <a:prstGeom prst="rect">
            <a:avLst/>
          </a:prstGeom>
        </p:spPr>
      </p:pic>
      <p:sp>
        <p:nvSpPr>
          <p:cNvPr id="7" name="Oval 6">
            <a:extLst>
              <a:ext uri="{FF2B5EF4-FFF2-40B4-BE49-F238E27FC236}">
                <a16:creationId xmlns:a16="http://schemas.microsoft.com/office/drawing/2014/main" id="{4038D99B-4254-F244-9A8B-863DCB8AB79D}"/>
              </a:ext>
            </a:extLst>
          </p:cNvPr>
          <p:cNvSpPr/>
          <p:nvPr/>
        </p:nvSpPr>
        <p:spPr>
          <a:xfrm>
            <a:off x="5826641" y="1506355"/>
            <a:ext cx="244549" cy="107388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897689DC-5D07-0942-BA90-4E3E7A84FC54}"/>
              </a:ext>
            </a:extLst>
          </p:cNvPr>
          <p:cNvSpPr/>
          <p:nvPr/>
        </p:nvSpPr>
        <p:spPr>
          <a:xfrm>
            <a:off x="7591644" y="1506355"/>
            <a:ext cx="244549" cy="107388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4050C2F1-F5BA-BA40-B7DA-8E0A93CE2A2B}"/>
              </a:ext>
            </a:extLst>
          </p:cNvPr>
          <p:cNvSpPr/>
          <p:nvPr/>
        </p:nvSpPr>
        <p:spPr>
          <a:xfrm>
            <a:off x="6071190" y="3374106"/>
            <a:ext cx="223285" cy="84355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2E9B25F8-9521-3544-B52F-8464B2C8FCE9}"/>
              </a:ext>
            </a:extLst>
          </p:cNvPr>
          <p:cNvSpPr/>
          <p:nvPr/>
        </p:nvSpPr>
        <p:spPr>
          <a:xfrm>
            <a:off x="6103087" y="5000887"/>
            <a:ext cx="223285" cy="84355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475FA6D3-3A9C-8D4A-B822-3C811B2E6E40}"/>
              </a:ext>
            </a:extLst>
          </p:cNvPr>
          <p:cNvSpPr/>
          <p:nvPr/>
        </p:nvSpPr>
        <p:spPr>
          <a:xfrm>
            <a:off x="8463514" y="3406004"/>
            <a:ext cx="223285" cy="84355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07893B24-626C-7A49-81B3-9D8F9FF6DB59}"/>
              </a:ext>
            </a:extLst>
          </p:cNvPr>
          <p:cNvSpPr/>
          <p:nvPr/>
        </p:nvSpPr>
        <p:spPr>
          <a:xfrm>
            <a:off x="7591644" y="3211033"/>
            <a:ext cx="318979" cy="92156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2AC6FA5-419E-5349-A7C9-C25D7F4A0E85}"/>
              </a:ext>
            </a:extLst>
          </p:cNvPr>
          <p:cNvSpPr txBox="1"/>
          <p:nvPr/>
        </p:nvSpPr>
        <p:spPr>
          <a:xfrm>
            <a:off x="6741042" y="542260"/>
            <a:ext cx="2030818" cy="646331"/>
          </a:xfrm>
          <a:prstGeom prst="rect">
            <a:avLst/>
          </a:prstGeom>
          <a:noFill/>
        </p:spPr>
        <p:txBody>
          <a:bodyPr wrap="square" rtlCol="0">
            <a:spAutoFit/>
          </a:bodyPr>
          <a:lstStyle/>
          <a:p>
            <a:pPr algn="ctr"/>
            <a:r>
              <a:rPr lang="en-US" dirty="0"/>
              <a:t>Shorter voicing of /d/</a:t>
            </a:r>
          </a:p>
        </p:txBody>
      </p:sp>
      <p:sp>
        <p:nvSpPr>
          <p:cNvPr id="14" name="TextBox 13">
            <a:extLst>
              <a:ext uri="{FF2B5EF4-FFF2-40B4-BE49-F238E27FC236}">
                <a16:creationId xmlns:a16="http://schemas.microsoft.com/office/drawing/2014/main" id="{AA98A3E9-85DA-6343-AC0C-32FFC4B12F49}"/>
              </a:ext>
            </a:extLst>
          </p:cNvPr>
          <p:cNvSpPr txBox="1"/>
          <p:nvPr/>
        </p:nvSpPr>
        <p:spPr>
          <a:xfrm>
            <a:off x="4199860" y="520995"/>
            <a:ext cx="2030818" cy="646331"/>
          </a:xfrm>
          <a:prstGeom prst="rect">
            <a:avLst/>
          </a:prstGeom>
          <a:noFill/>
        </p:spPr>
        <p:txBody>
          <a:bodyPr wrap="square" rtlCol="0">
            <a:spAutoFit/>
          </a:bodyPr>
          <a:lstStyle/>
          <a:p>
            <a:pPr algn="ctr"/>
            <a:r>
              <a:rPr lang="en-US" dirty="0"/>
              <a:t>Longer voicing of /t/</a:t>
            </a:r>
          </a:p>
        </p:txBody>
      </p:sp>
      <p:cxnSp>
        <p:nvCxnSpPr>
          <p:cNvPr id="16" name="Straight Arrow Connector 15">
            <a:extLst>
              <a:ext uri="{FF2B5EF4-FFF2-40B4-BE49-F238E27FC236}">
                <a16:creationId xmlns:a16="http://schemas.microsoft.com/office/drawing/2014/main" id="{73EBDACC-C55F-564E-8DFF-5F95D5E3D051}"/>
              </a:ext>
            </a:extLst>
          </p:cNvPr>
          <p:cNvCxnSpPr/>
          <p:nvPr/>
        </p:nvCxnSpPr>
        <p:spPr>
          <a:xfrm>
            <a:off x="5640405" y="992030"/>
            <a:ext cx="281762" cy="4784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C6F0B7DF-107C-0342-9F74-184BA27088DA}"/>
              </a:ext>
            </a:extLst>
          </p:cNvPr>
          <p:cNvCxnSpPr>
            <a:cxnSpLocks/>
            <a:stCxn id="13" idx="2"/>
          </p:cNvCxnSpPr>
          <p:nvPr/>
        </p:nvCxnSpPr>
        <p:spPr>
          <a:xfrm>
            <a:off x="7756451" y="1188591"/>
            <a:ext cx="789303" cy="20885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FBCF6A9-C86B-E04F-BF45-FCB2254A53B0}"/>
              </a:ext>
            </a:extLst>
          </p:cNvPr>
          <p:cNvCxnSpPr>
            <a:cxnSpLocks/>
            <a:stCxn id="13" idx="2"/>
          </p:cNvCxnSpPr>
          <p:nvPr/>
        </p:nvCxnSpPr>
        <p:spPr>
          <a:xfrm flipH="1">
            <a:off x="7751133" y="1188591"/>
            <a:ext cx="5318" cy="18806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59DF9BE-AE06-FA47-99C5-F07EC5989194}"/>
              </a:ext>
            </a:extLst>
          </p:cNvPr>
          <p:cNvCxnSpPr>
            <a:cxnSpLocks/>
            <a:stCxn id="13" idx="2"/>
          </p:cNvCxnSpPr>
          <p:nvPr/>
        </p:nvCxnSpPr>
        <p:spPr>
          <a:xfrm flipH="1">
            <a:off x="6230679" y="1188591"/>
            <a:ext cx="1525772" cy="20224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E0F1923E-06CB-1549-8AD4-2992DF4810CF}"/>
              </a:ext>
            </a:extLst>
          </p:cNvPr>
          <p:cNvCxnSpPr>
            <a:cxnSpLocks/>
            <a:stCxn id="13" idx="2"/>
          </p:cNvCxnSpPr>
          <p:nvPr/>
        </p:nvCxnSpPr>
        <p:spPr>
          <a:xfrm flipH="1">
            <a:off x="6259171" y="1188591"/>
            <a:ext cx="1497280" cy="36704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12175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1DF30-EF33-B349-A722-AC97DBBB893E}"/>
              </a:ext>
            </a:extLst>
          </p:cNvPr>
          <p:cNvSpPr>
            <a:spLocks noGrp="1"/>
          </p:cNvSpPr>
          <p:nvPr>
            <p:ph type="title"/>
          </p:nvPr>
        </p:nvSpPr>
        <p:spPr/>
        <p:txBody>
          <a:bodyPr/>
          <a:lstStyle/>
          <a:p>
            <a:r>
              <a:rPr lang="en-US" dirty="0"/>
              <a:t>Voicing assimilation: Data</a:t>
            </a:r>
          </a:p>
        </p:txBody>
      </p:sp>
      <p:sp>
        <p:nvSpPr>
          <p:cNvPr id="3" name="Content Placeholder 2">
            <a:extLst>
              <a:ext uri="{FF2B5EF4-FFF2-40B4-BE49-F238E27FC236}">
                <a16:creationId xmlns:a16="http://schemas.microsoft.com/office/drawing/2014/main" id="{7916B91C-3AC7-C044-805C-2E85C6AD2AA8}"/>
              </a:ext>
            </a:extLst>
          </p:cNvPr>
          <p:cNvSpPr>
            <a:spLocks noGrp="1"/>
          </p:cNvSpPr>
          <p:nvPr>
            <p:ph idx="1"/>
          </p:nvPr>
        </p:nvSpPr>
        <p:spPr/>
        <p:txBody>
          <a:bodyPr>
            <a:normAutofit fontScale="92500" lnSpcReduction="10000"/>
          </a:bodyPr>
          <a:lstStyle/>
          <a:p>
            <a:pPr>
              <a:spcBef>
                <a:spcPts val="400"/>
              </a:spcBef>
            </a:pPr>
            <a:r>
              <a:rPr lang="en-US" sz="2600" dirty="0">
                <a:latin typeface="Times New Roman" panose="02020603050405020304" pitchFamily="18" charset="0"/>
                <a:cs typeface="Times New Roman" panose="02020603050405020304" pitchFamily="18" charset="0"/>
              </a:rPr>
              <a:t>1. a. </a:t>
            </a:r>
            <a:r>
              <a:rPr lang="en-US" sz="2600" dirty="0" err="1">
                <a:latin typeface="Times New Roman" panose="02020603050405020304" pitchFamily="18" charset="0"/>
                <a:cs typeface="Times New Roman" panose="02020603050405020304" pitchFamily="18" charset="0"/>
              </a:rPr>
              <a:t>ko</a:t>
            </a:r>
            <a:r>
              <a:rPr lang="en-US" sz="2600" u="sng" dirty="0" err="1">
                <a:latin typeface="Times New Roman" panose="02020603050405020304" pitchFamily="18" charset="0"/>
                <a:cs typeface="Times New Roman" panose="02020603050405020304" pitchFamily="18" charset="0"/>
              </a:rPr>
              <a:t>t</a:t>
            </a:r>
            <a:r>
              <a:rPr lang="en-US" sz="2600" dirty="0">
                <a:latin typeface="Times New Roman" panose="02020603050405020304" pitchFamily="18" charset="0"/>
                <a:cs typeface="Times New Roman" panose="02020603050405020304" pitchFamily="18" charset="0"/>
              </a:rPr>
              <a:t>  [t] “cat”		    cf.	</a:t>
            </a:r>
            <a:r>
              <a:rPr lang="en-US" sz="2600" dirty="0" err="1">
                <a:latin typeface="Times New Roman" panose="02020603050405020304" pitchFamily="18" charset="0"/>
                <a:cs typeface="Times New Roman" panose="02020603050405020304" pitchFamily="18" charset="0"/>
              </a:rPr>
              <a:t>ko</a:t>
            </a:r>
            <a:r>
              <a:rPr lang="en-US" sz="2600" u="sng" dirty="0" err="1">
                <a:latin typeface="Times New Roman" panose="02020603050405020304" pitchFamily="18" charset="0"/>
                <a:cs typeface="Times New Roman" panose="02020603050405020304" pitchFamily="18" charset="0"/>
              </a:rPr>
              <a:t>t</a:t>
            </a:r>
            <a:r>
              <a:rPr lang="en-US" sz="2600" dirty="0" err="1">
                <a:latin typeface="Times New Roman" panose="02020603050405020304" pitchFamily="18" charset="0"/>
                <a:cs typeface="Times New Roman" panose="02020603050405020304" pitchFamily="18" charset="0"/>
              </a:rPr>
              <a:t>a</a:t>
            </a:r>
            <a:r>
              <a:rPr lang="en-US" sz="2600" dirty="0">
                <a:latin typeface="Times New Roman" panose="02020603050405020304" pitchFamily="18" charset="0"/>
                <a:cs typeface="Times New Roman" panose="02020603050405020304" pitchFamily="18" charset="0"/>
              </a:rPr>
              <a:t> “cat” </a:t>
            </a:r>
            <a:r>
              <a:rPr lang="en-US" sz="2600" i="1" dirty="0" err="1">
                <a:latin typeface="Times New Roman" panose="02020603050405020304" pitchFamily="18" charset="0"/>
                <a:cs typeface="Times New Roman" panose="02020603050405020304" pitchFamily="18" charset="0"/>
              </a:rPr>
              <a:t>Gen.sg</a:t>
            </a:r>
            <a:endParaRPr lang="en-US" sz="2600" i="1" dirty="0">
              <a:latin typeface="Times New Roman" panose="02020603050405020304" pitchFamily="18" charset="0"/>
              <a:cs typeface="Times New Roman" panose="02020603050405020304" pitchFamily="18" charset="0"/>
            </a:endParaRPr>
          </a:p>
          <a:p>
            <a:pPr marL="0" indent="0">
              <a:spcBef>
                <a:spcPts val="400"/>
              </a:spcBef>
              <a:buNone/>
            </a:pPr>
            <a:r>
              <a:rPr lang="ru-RU" sz="2600" dirty="0">
                <a:latin typeface="Times New Roman" panose="02020603050405020304" pitchFamily="18" charset="0"/>
                <a:cs typeface="Times New Roman" panose="02020603050405020304" pitchFamily="18" charset="0"/>
              </a:rPr>
              <a:t>   </a:t>
            </a:r>
            <a:r>
              <a:rPr lang="en-US" sz="2600" dirty="0">
                <a:latin typeface="Times New Roman" panose="02020603050405020304" pitchFamily="18" charset="0"/>
                <a:cs typeface="Times New Roman" panose="02020603050405020304" pitchFamily="18" charset="0"/>
              </a:rPr>
              <a:t>    b. du</a:t>
            </a:r>
            <a:r>
              <a:rPr lang="en-US" sz="2600" u="sng" dirty="0">
                <a:latin typeface="Times New Roman" panose="02020603050405020304" pitchFamily="18" charset="0"/>
                <a:cs typeface="Times New Roman" panose="02020603050405020304" pitchFamily="18" charset="0"/>
              </a:rPr>
              <a:t>b</a:t>
            </a:r>
            <a:r>
              <a:rPr lang="en-US" sz="2600" dirty="0">
                <a:latin typeface="Times New Roman" panose="02020603050405020304" pitchFamily="18" charset="0"/>
                <a:cs typeface="Times New Roman" panose="02020603050405020304" pitchFamily="18" charset="0"/>
              </a:rPr>
              <a:t>  [p] “oak”		    cf.	</a:t>
            </a:r>
            <a:r>
              <a:rPr lang="en-US" sz="2600" dirty="0" err="1">
                <a:latin typeface="Times New Roman" panose="02020603050405020304" pitchFamily="18" charset="0"/>
                <a:cs typeface="Times New Roman" panose="02020603050405020304" pitchFamily="18" charset="0"/>
              </a:rPr>
              <a:t>du</a:t>
            </a:r>
            <a:r>
              <a:rPr lang="en-US" sz="2600" u="sng" dirty="0" err="1">
                <a:latin typeface="Times New Roman" panose="02020603050405020304" pitchFamily="18" charset="0"/>
                <a:cs typeface="Times New Roman" panose="02020603050405020304" pitchFamily="18" charset="0"/>
              </a:rPr>
              <a:t>b</a:t>
            </a:r>
            <a:r>
              <a:rPr lang="en-US" sz="2600" dirty="0" err="1">
                <a:latin typeface="Times New Roman" panose="02020603050405020304" pitchFamily="18" charset="0"/>
                <a:cs typeface="Times New Roman" panose="02020603050405020304" pitchFamily="18" charset="0"/>
              </a:rPr>
              <a:t>a</a:t>
            </a:r>
            <a:r>
              <a:rPr lang="en-US" sz="2600" dirty="0">
                <a:latin typeface="Times New Roman" panose="02020603050405020304" pitchFamily="18" charset="0"/>
                <a:cs typeface="Times New Roman" panose="02020603050405020304" pitchFamily="18" charset="0"/>
              </a:rPr>
              <a:t> “oak” </a:t>
            </a:r>
            <a:r>
              <a:rPr lang="en-US" sz="2600" i="1" dirty="0" err="1">
                <a:latin typeface="Times New Roman" panose="02020603050405020304" pitchFamily="18" charset="0"/>
                <a:cs typeface="Times New Roman" panose="02020603050405020304" pitchFamily="18" charset="0"/>
              </a:rPr>
              <a:t>Gen.sg</a:t>
            </a:r>
            <a:endParaRPr lang="en-US" sz="2600" i="1" dirty="0">
              <a:latin typeface="Times New Roman" panose="02020603050405020304" pitchFamily="18" charset="0"/>
              <a:cs typeface="Times New Roman" panose="02020603050405020304" pitchFamily="18" charset="0"/>
            </a:endParaRPr>
          </a:p>
          <a:p>
            <a:pPr marL="0" indent="0">
              <a:spcBef>
                <a:spcPts val="400"/>
              </a:spcBef>
              <a:buNone/>
            </a:pPr>
            <a:r>
              <a:rPr lang="en-US" sz="2600" i="1" dirty="0">
                <a:latin typeface="Times New Roman" panose="02020603050405020304" pitchFamily="18" charset="0"/>
                <a:cs typeface="Times New Roman" panose="02020603050405020304" pitchFamily="18" charset="0"/>
              </a:rPr>
              <a:t>       </a:t>
            </a:r>
            <a:r>
              <a:rPr lang="en-US" sz="2600" dirty="0">
                <a:latin typeface="Times New Roman" panose="02020603050405020304" pitchFamily="18" charset="0"/>
                <a:cs typeface="Times New Roman" panose="02020603050405020304" pitchFamily="18" charset="0"/>
              </a:rPr>
              <a:t>c.</a:t>
            </a:r>
            <a:r>
              <a:rPr lang="en-US" sz="2600" i="1"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koz</a:t>
            </a:r>
            <a:r>
              <a:rPr lang="en-US" sz="2600" dirty="0">
                <a:latin typeface="Times New Roman" panose="02020603050405020304" pitchFamily="18" charset="0"/>
                <a:cs typeface="Times New Roman" panose="02020603050405020304" pitchFamily="18" charset="0"/>
              </a:rPr>
              <a:t>  [s]  “goat” </a:t>
            </a:r>
            <a:r>
              <a:rPr lang="en-US" sz="2600" i="1" dirty="0" err="1">
                <a:latin typeface="Times New Roman" panose="02020603050405020304" pitchFamily="18" charset="0"/>
                <a:cs typeface="Times New Roman" panose="02020603050405020304" pitchFamily="18" charset="0"/>
              </a:rPr>
              <a:t>Gen.pl</a:t>
            </a:r>
            <a:r>
              <a:rPr lang="en-US" sz="2600" i="1" dirty="0">
                <a:latin typeface="Times New Roman" panose="02020603050405020304" pitchFamily="18" charset="0"/>
                <a:cs typeface="Times New Roman" panose="02020603050405020304" pitchFamily="18" charset="0"/>
              </a:rPr>
              <a:t>.	</a:t>
            </a:r>
            <a:r>
              <a:rPr lang="en-US" sz="2600" dirty="0">
                <a:latin typeface="Times New Roman" panose="02020603050405020304" pitchFamily="18" charset="0"/>
                <a:cs typeface="Times New Roman" panose="02020603050405020304" pitchFamily="18" charset="0"/>
              </a:rPr>
              <a:t>    cf. </a:t>
            </a:r>
            <a:r>
              <a:rPr lang="en-US" sz="2600" i="1"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ko</a:t>
            </a:r>
            <a:r>
              <a:rPr lang="en-US" sz="2600" u="sng" dirty="0" err="1">
                <a:latin typeface="Times New Roman" panose="02020603050405020304" pitchFamily="18" charset="0"/>
                <a:cs typeface="Times New Roman" panose="02020603050405020304" pitchFamily="18" charset="0"/>
              </a:rPr>
              <a:t>z</a:t>
            </a:r>
            <a:r>
              <a:rPr lang="en-US" sz="2600" dirty="0" err="1">
                <a:latin typeface="Times New Roman" panose="02020603050405020304" pitchFamily="18" charset="0"/>
                <a:cs typeface="Times New Roman" panose="02020603050405020304" pitchFamily="18" charset="0"/>
              </a:rPr>
              <a:t>a</a:t>
            </a:r>
            <a:r>
              <a:rPr lang="en-US" sz="2600" dirty="0">
                <a:latin typeface="Times New Roman" panose="02020603050405020304" pitchFamily="18" charset="0"/>
                <a:cs typeface="Times New Roman" panose="02020603050405020304" pitchFamily="18" charset="0"/>
              </a:rPr>
              <a:t>  “goat” </a:t>
            </a:r>
            <a:endParaRPr lang="ru-RU" sz="2600" i="1" dirty="0">
              <a:latin typeface="Times New Roman" panose="02020603050405020304" pitchFamily="18" charset="0"/>
              <a:cs typeface="Times New Roman" panose="02020603050405020304" pitchFamily="18" charset="0"/>
            </a:endParaRPr>
          </a:p>
          <a:p>
            <a:pPr marL="0" indent="0">
              <a:spcBef>
                <a:spcPts val="400"/>
              </a:spcBef>
              <a:buNone/>
            </a:pPr>
            <a:r>
              <a:rPr lang="en-US" sz="2600" dirty="0">
                <a:latin typeface="Times New Roman" panose="02020603050405020304" pitchFamily="18" charset="0"/>
                <a:cs typeface="Times New Roman" panose="02020603050405020304" pitchFamily="18" charset="0"/>
              </a:rPr>
              <a:t>  2.  a. </a:t>
            </a:r>
            <a:r>
              <a:rPr lang="en-US" sz="2600" dirty="0" err="1">
                <a:latin typeface="Times New Roman" panose="02020603050405020304" pitchFamily="18" charset="0"/>
                <a:cs typeface="Times New Roman" panose="02020603050405020304" pitchFamily="18" charset="0"/>
              </a:rPr>
              <a:t>ko</a:t>
            </a:r>
            <a:r>
              <a:rPr lang="en-US" sz="2600" u="sng" dirty="0" err="1">
                <a:latin typeface="Times New Roman" panose="02020603050405020304" pitchFamily="18" charset="0"/>
                <a:cs typeface="Times New Roman" panose="02020603050405020304" pitchFamily="18" charset="0"/>
              </a:rPr>
              <a:t>t</a:t>
            </a:r>
            <a:r>
              <a:rPr lang="en-US" sz="2600" dirty="0">
                <a:latin typeface="Times New Roman" panose="02020603050405020304" pitchFamily="18" charset="0"/>
                <a:cs typeface="Times New Roman" panose="02020603050405020304" pitchFamily="18" charset="0"/>
              </a:rPr>
              <a:t> </a:t>
            </a:r>
            <a:r>
              <a:rPr lang="ru-RU"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bɨ</a:t>
            </a:r>
            <a:r>
              <a:rPr lang="en-US" sz="2600" dirty="0">
                <a:latin typeface="Times New Roman" panose="02020603050405020304" pitchFamily="18" charset="0"/>
                <a:cs typeface="Times New Roman" panose="02020603050405020304" pitchFamily="18" charset="0"/>
              </a:rPr>
              <a:t>  [d]</a:t>
            </a:r>
          </a:p>
          <a:p>
            <a:pPr marL="0" indent="0">
              <a:spcBef>
                <a:spcPts val="400"/>
              </a:spcBef>
              <a:buNone/>
            </a:pPr>
            <a:r>
              <a:rPr lang="en-US" sz="2600" dirty="0">
                <a:latin typeface="Times New Roman" panose="02020603050405020304" pitchFamily="18" charset="0"/>
                <a:cs typeface="Times New Roman" panose="02020603050405020304" pitchFamily="18" charset="0"/>
              </a:rPr>
              <a:t>       b. du</a:t>
            </a:r>
            <a:r>
              <a:rPr lang="en-US" sz="2600" u="sng" dirty="0">
                <a:latin typeface="Times New Roman" panose="02020603050405020304" pitchFamily="18" charset="0"/>
                <a:cs typeface="Times New Roman" panose="02020603050405020304" pitchFamily="18" charset="0"/>
              </a:rPr>
              <a:t>b</a:t>
            </a:r>
            <a:r>
              <a:rPr lang="ru-RU" sz="2600" dirty="0">
                <a:latin typeface="Times New Roman" panose="02020603050405020304" pitchFamily="18" charset="0"/>
                <a:cs typeface="Times New Roman" panose="02020603050405020304" pitchFamily="18" charset="0"/>
              </a:rPr>
              <a:t> </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ʒe</a:t>
            </a:r>
            <a:r>
              <a:rPr lang="en-US" sz="2600" dirty="0">
                <a:latin typeface="Times New Roman" panose="02020603050405020304" pitchFamily="18" charset="0"/>
                <a:cs typeface="Times New Roman" panose="02020603050405020304" pitchFamily="18" charset="0"/>
              </a:rPr>
              <a:t>  [b]</a:t>
            </a:r>
          </a:p>
          <a:p>
            <a:pPr marL="0" indent="0">
              <a:spcBef>
                <a:spcPts val="400"/>
              </a:spcBef>
              <a:buNone/>
            </a:pPr>
            <a:r>
              <a:rPr lang="en-US" sz="2600" dirty="0">
                <a:latin typeface="Times New Roman" panose="02020603050405020304" pitchFamily="18" charset="0"/>
                <a:cs typeface="Times New Roman" panose="02020603050405020304" pitchFamily="18" charset="0"/>
              </a:rPr>
              <a:t>       c.  </a:t>
            </a:r>
            <a:r>
              <a:rPr lang="en-US" sz="2600" dirty="0" err="1">
                <a:latin typeface="Times New Roman" panose="02020603050405020304" pitchFamily="18" charset="0"/>
                <a:cs typeface="Times New Roman" panose="02020603050405020304" pitchFamily="18" charset="0"/>
              </a:rPr>
              <a:t>ko</a:t>
            </a:r>
            <a:r>
              <a:rPr lang="en-US" sz="2600" u="sng" dirty="0" err="1">
                <a:latin typeface="Times New Roman" panose="02020603050405020304" pitchFamily="18" charset="0"/>
                <a:cs typeface="Times New Roman" panose="02020603050405020304" pitchFamily="18" charset="0"/>
              </a:rPr>
              <a:t>z</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bɨ</a:t>
            </a:r>
            <a:r>
              <a:rPr lang="en-US" sz="2600" dirty="0">
                <a:latin typeface="Times New Roman" panose="02020603050405020304" pitchFamily="18" charset="0"/>
                <a:cs typeface="Times New Roman" panose="02020603050405020304" pitchFamily="18" charset="0"/>
              </a:rPr>
              <a:t> [z]</a:t>
            </a:r>
            <a:endParaRPr lang="ru-RU" sz="2600" dirty="0">
              <a:latin typeface="Times New Roman" panose="02020603050405020304" pitchFamily="18" charset="0"/>
              <a:cs typeface="Times New Roman" panose="02020603050405020304" pitchFamily="18" charset="0"/>
            </a:endParaRPr>
          </a:p>
          <a:p>
            <a:pPr marL="0" indent="0">
              <a:spcBef>
                <a:spcPts val="400"/>
              </a:spcBef>
              <a:buNone/>
            </a:pPr>
            <a:r>
              <a:rPr lang="ru-RU" sz="2600" dirty="0">
                <a:latin typeface="Times New Roman" panose="02020603050405020304" pitchFamily="18" charset="0"/>
                <a:cs typeface="Times New Roman" panose="02020603050405020304" pitchFamily="18" charset="0"/>
              </a:rPr>
              <a:t>  </a:t>
            </a:r>
            <a:r>
              <a:rPr lang="en-US" sz="2600" dirty="0">
                <a:latin typeface="Times New Roman" panose="02020603050405020304" pitchFamily="18" charset="0"/>
                <a:cs typeface="Times New Roman" panose="02020603050405020304" pitchFamily="18" charset="0"/>
              </a:rPr>
              <a:t>3.  a. </a:t>
            </a:r>
            <a:r>
              <a:rPr lang="en-US" sz="2600" dirty="0" err="1">
                <a:latin typeface="Times New Roman" panose="02020603050405020304" pitchFamily="18" charset="0"/>
                <a:cs typeface="Times New Roman" panose="02020603050405020304" pitchFamily="18" charset="0"/>
              </a:rPr>
              <a:t>ko</a:t>
            </a:r>
            <a:r>
              <a:rPr lang="en-US" sz="2600" u="sng" dirty="0" err="1">
                <a:latin typeface="Times New Roman" panose="02020603050405020304" pitchFamily="18" charset="0"/>
                <a:cs typeface="Times New Roman" panose="02020603050405020304" pitchFamily="18" charset="0"/>
              </a:rPr>
              <a:t>t</a:t>
            </a:r>
            <a:r>
              <a:rPr lang="ru-RU" sz="2600" dirty="0">
                <a:latin typeface="Times New Roman" panose="02020603050405020304" pitchFamily="18" charset="0"/>
                <a:cs typeface="Times New Roman" panose="02020603050405020304" pitchFamily="18" charset="0"/>
              </a:rPr>
              <a:t> </a:t>
            </a:r>
            <a:r>
              <a:rPr lang="en-US" sz="2600" dirty="0">
                <a:latin typeface="Times New Roman" panose="02020603050405020304" pitchFamily="18" charset="0"/>
                <a:cs typeface="Times New Roman" panose="02020603050405020304" pitchFamily="18" charset="0"/>
              </a:rPr>
              <a:t> to  [t]</a:t>
            </a:r>
          </a:p>
          <a:p>
            <a:pPr marL="0" indent="0">
              <a:spcBef>
                <a:spcPts val="400"/>
              </a:spcBef>
              <a:buNone/>
            </a:pPr>
            <a:r>
              <a:rPr lang="en-US" sz="2600" dirty="0">
                <a:latin typeface="Times New Roman" panose="02020603050405020304" pitchFamily="18" charset="0"/>
                <a:cs typeface="Times New Roman" panose="02020603050405020304" pitchFamily="18" charset="0"/>
              </a:rPr>
              <a:t>       b. du</a:t>
            </a:r>
            <a:r>
              <a:rPr lang="en-US" sz="2600" u="sng" dirty="0">
                <a:latin typeface="Times New Roman" panose="02020603050405020304" pitchFamily="18" charset="0"/>
                <a:cs typeface="Times New Roman" panose="02020603050405020304" pitchFamily="18" charset="0"/>
              </a:rPr>
              <a:t>b</a:t>
            </a:r>
            <a:r>
              <a:rPr lang="ru-RU" sz="2600" dirty="0">
                <a:latin typeface="Times New Roman" panose="02020603050405020304" pitchFamily="18" charset="0"/>
                <a:cs typeface="Times New Roman" panose="02020603050405020304" pitchFamily="18" charset="0"/>
              </a:rPr>
              <a:t> </a:t>
            </a:r>
            <a:r>
              <a:rPr lang="en-US" sz="2600" dirty="0">
                <a:latin typeface="Times New Roman" panose="02020603050405020304" pitchFamily="18" charset="0"/>
                <a:cs typeface="Times New Roman" panose="02020603050405020304" pitchFamily="18" charset="0"/>
              </a:rPr>
              <a:t> to  [p]</a:t>
            </a:r>
          </a:p>
          <a:p>
            <a:pPr marL="0" indent="0">
              <a:spcBef>
                <a:spcPts val="400"/>
              </a:spcBef>
              <a:buNone/>
            </a:pPr>
            <a:r>
              <a:rPr lang="en-US" sz="2600" dirty="0">
                <a:latin typeface="Times New Roman" panose="02020603050405020304" pitchFamily="18" charset="0"/>
                <a:cs typeface="Times New Roman" panose="02020603050405020304" pitchFamily="18" charset="0"/>
              </a:rPr>
              <a:t>       c. </a:t>
            </a:r>
            <a:r>
              <a:rPr lang="en-US" sz="2600" dirty="0" err="1">
                <a:latin typeface="Times New Roman" panose="02020603050405020304" pitchFamily="18" charset="0"/>
                <a:cs typeface="Times New Roman" panose="02020603050405020304" pitchFamily="18" charset="0"/>
              </a:rPr>
              <a:t>ko</a:t>
            </a:r>
            <a:r>
              <a:rPr lang="en-US" sz="2600" u="sng" dirty="0" err="1">
                <a:latin typeface="Times New Roman" panose="02020603050405020304" pitchFamily="18" charset="0"/>
                <a:cs typeface="Times New Roman" panose="02020603050405020304" pitchFamily="18" charset="0"/>
              </a:rPr>
              <a:t>z</a:t>
            </a:r>
            <a:r>
              <a:rPr lang="en-US" sz="2600" dirty="0">
                <a:latin typeface="Times New Roman" panose="02020603050405020304" pitchFamily="18" charset="0"/>
                <a:cs typeface="Times New Roman" panose="02020603050405020304" pitchFamily="18" charset="0"/>
              </a:rPr>
              <a:t> to  [s]</a:t>
            </a:r>
          </a:p>
          <a:p>
            <a:pPr marL="0" indent="0">
              <a:spcBef>
                <a:spcPts val="400"/>
              </a:spcBef>
              <a:buNone/>
            </a:pPr>
            <a:endParaRPr lang="en-US" dirty="0"/>
          </a:p>
          <a:p>
            <a:pPr marL="0" indent="0">
              <a:spcBef>
                <a:spcPts val="400"/>
              </a:spcBef>
              <a:buNone/>
            </a:pPr>
            <a:r>
              <a:rPr lang="en-US" dirty="0"/>
              <a:t>FD: [–son] </a:t>
            </a:r>
            <a:r>
              <a:rPr lang="en-US" dirty="0">
                <a:sym typeface="Wingdings" pitchFamily="2" charset="2"/>
              </a:rPr>
              <a:t> [–voice] / ___ #</a:t>
            </a:r>
          </a:p>
          <a:p>
            <a:pPr marL="0" indent="0">
              <a:spcBef>
                <a:spcPts val="400"/>
              </a:spcBef>
              <a:buNone/>
            </a:pPr>
            <a:r>
              <a:rPr lang="en-US" dirty="0">
                <a:sym typeface="Wingdings" pitchFamily="2" charset="2"/>
              </a:rPr>
              <a:t>VA: </a:t>
            </a:r>
            <a:r>
              <a:rPr lang="en-US" dirty="0"/>
              <a:t>[–son] </a:t>
            </a:r>
            <a:r>
              <a:rPr lang="en-US" dirty="0">
                <a:sym typeface="Wingdings" pitchFamily="2" charset="2"/>
              </a:rPr>
              <a:t> [𝛼 voice] / ____ # [–son, </a:t>
            </a:r>
            <a:r>
              <a:rPr lang="ru-RU" dirty="0">
                <a:sym typeface="Wingdings" pitchFamily="2" charset="2"/>
              </a:rPr>
              <a:t>𝛼 </a:t>
            </a:r>
            <a:r>
              <a:rPr lang="en-US" dirty="0">
                <a:sym typeface="Wingdings" pitchFamily="2" charset="2"/>
              </a:rPr>
              <a:t>voice]</a:t>
            </a:r>
            <a:endParaRPr lang="ru-RU" dirty="0"/>
          </a:p>
        </p:txBody>
      </p:sp>
    </p:spTree>
    <p:extLst>
      <p:ext uri="{BB962C8B-B14F-4D97-AF65-F5344CB8AC3E}">
        <p14:creationId xmlns:p14="http://schemas.microsoft.com/office/powerpoint/2010/main" val="424187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4E556-E556-AF4B-B3A6-403B165A9187}"/>
              </a:ext>
            </a:extLst>
          </p:cNvPr>
          <p:cNvSpPr>
            <a:spLocks noGrp="1"/>
          </p:cNvSpPr>
          <p:nvPr>
            <p:ph type="title"/>
          </p:nvPr>
        </p:nvSpPr>
        <p:spPr/>
        <p:txBody>
          <a:bodyPr/>
          <a:lstStyle/>
          <a:p>
            <a:r>
              <a:rPr lang="en-US" dirty="0"/>
              <a:t>‘Schizophrenic’ Russian ‘v’</a:t>
            </a:r>
          </a:p>
        </p:txBody>
      </p:sp>
      <p:sp>
        <p:nvSpPr>
          <p:cNvPr id="3" name="Content Placeholder 2">
            <a:extLst>
              <a:ext uri="{FF2B5EF4-FFF2-40B4-BE49-F238E27FC236}">
                <a16:creationId xmlns:a16="http://schemas.microsoft.com/office/drawing/2014/main" id="{C6630C1A-512B-D346-AB98-F309B2E6DF70}"/>
              </a:ext>
            </a:extLst>
          </p:cNvPr>
          <p:cNvSpPr>
            <a:spLocks noGrp="1"/>
          </p:cNvSpPr>
          <p:nvPr>
            <p:ph idx="1"/>
          </p:nvPr>
        </p:nvSpPr>
        <p:spPr/>
        <p:txBody>
          <a:bodyPr>
            <a:normAutofit lnSpcReduction="10000"/>
          </a:bodyPr>
          <a:lstStyle/>
          <a:p>
            <a:r>
              <a:rPr lang="en-US" dirty="0"/>
              <a:t>Voiced</a:t>
            </a:r>
            <a:r>
              <a:rPr lang="ru-RU" dirty="0"/>
              <a:t> </a:t>
            </a:r>
            <a:r>
              <a:rPr lang="en-US" dirty="0"/>
              <a:t>labiodental fricative /v/ assimilates in voicing but does not trigger voicing assimilation (</a:t>
            </a:r>
            <a:r>
              <a:rPr lang="en-US" dirty="0" err="1"/>
              <a:t>Avanesov</a:t>
            </a:r>
            <a:r>
              <a:rPr lang="en-US" dirty="0"/>
              <a:t> 1968, Hayes 1984, Padgett 2002)</a:t>
            </a:r>
          </a:p>
          <a:p>
            <a:pPr lvl="1"/>
            <a:r>
              <a:rPr lang="en-US" dirty="0"/>
              <a:t>As a fricative, /v/ assimilates in voicing to the following obstruent</a:t>
            </a:r>
          </a:p>
          <a:p>
            <a:pPr marL="457200" lvl="1" indent="0">
              <a:buNone/>
            </a:pPr>
            <a:r>
              <a:rPr lang="en-US" u="sng" dirty="0"/>
              <a:t>v</a:t>
            </a:r>
            <a:r>
              <a:rPr lang="en-US" dirty="0"/>
              <a:t> </a:t>
            </a:r>
            <a:r>
              <a:rPr lang="en-US" dirty="0" err="1"/>
              <a:t>okne</a:t>
            </a:r>
            <a:r>
              <a:rPr lang="en-US" dirty="0"/>
              <a:t> [v] ‘in the window’</a:t>
            </a:r>
          </a:p>
          <a:p>
            <a:pPr marL="457200" lvl="1" indent="0">
              <a:buNone/>
            </a:pPr>
            <a:r>
              <a:rPr lang="en-US" u="sng" dirty="0"/>
              <a:t>v</a:t>
            </a:r>
            <a:r>
              <a:rPr lang="en-US" dirty="0"/>
              <a:t> dome [v] ‘in the house’</a:t>
            </a:r>
          </a:p>
          <a:p>
            <a:pPr marL="457200" lvl="1" indent="0">
              <a:buNone/>
            </a:pPr>
            <a:r>
              <a:rPr lang="en-US" u="sng" dirty="0"/>
              <a:t>v</a:t>
            </a:r>
            <a:r>
              <a:rPr lang="en-US" dirty="0"/>
              <a:t> pole [f] ‘in the field’</a:t>
            </a:r>
          </a:p>
          <a:p>
            <a:pPr marL="457200" lvl="1" indent="0">
              <a:buNone/>
            </a:pPr>
            <a:endParaRPr lang="en-US" sz="1200" dirty="0"/>
          </a:p>
          <a:p>
            <a:pPr lvl="1"/>
            <a:r>
              <a:rPr lang="en-US" dirty="0"/>
              <a:t>/v/ is also devoiced word finally</a:t>
            </a:r>
          </a:p>
          <a:p>
            <a:pPr marL="457200" lvl="1" indent="0">
              <a:buNone/>
            </a:pPr>
            <a:r>
              <a:rPr lang="en-US" dirty="0" err="1"/>
              <a:t>ro</a:t>
            </a:r>
            <a:r>
              <a:rPr lang="en-US" u="sng" dirty="0" err="1"/>
              <a:t>v</a:t>
            </a:r>
            <a:r>
              <a:rPr lang="en-US" dirty="0"/>
              <a:t> [f] ‘trench’		cf.	</a:t>
            </a:r>
            <a:r>
              <a:rPr lang="en-US" dirty="0" err="1"/>
              <a:t>r</a:t>
            </a:r>
            <a:r>
              <a:rPr lang="en-US" u="sng" dirty="0" err="1"/>
              <a:t>v</a:t>
            </a:r>
            <a:r>
              <a:rPr lang="en-US" dirty="0" err="1"/>
              <a:t>a</a:t>
            </a:r>
            <a:r>
              <a:rPr lang="en-US" dirty="0"/>
              <a:t> [v] </a:t>
            </a:r>
            <a:r>
              <a:rPr lang="en-US" i="1" dirty="0" err="1"/>
              <a:t>Gen.sg</a:t>
            </a:r>
            <a:endParaRPr lang="en-US" i="1" dirty="0"/>
          </a:p>
          <a:p>
            <a:pPr marL="457200" lvl="1" indent="0">
              <a:buNone/>
            </a:pPr>
            <a:r>
              <a:rPr lang="en-US" dirty="0" err="1"/>
              <a:t>so</a:t>
            </a:r>
            <a:r>
              <a:rPr lang="en-US" u="sng" dirty="0" err="1"/>
              <a:t>v</a:t>
            </a:r>
            <a:r>
              <a:rPr lang="en-US" dirty="0"/>
              <a:t> [f] ‘owls’ </a:t>
            </a:r>
            <a:r>
              <a:rPr lang="en-US" dirty="0" err="1"/>
              <a:t>Gen.pl</a:t>
            </a:r>
            <a:r>
              <a:rPr lang="en-US" dirty="0"/>
              <a:t>.	cf.	</a:t>
            </a:r>
            <a:r>
              <a:rPr lang="en-US" dirty="0" err="1"/>
              <a:t>so</a:t>
            </a:r>
            <a:r>
              <a:rPr lang="en-US" u="sng" dirty="0" err="1"/>
              <a:t>v</a:t>
            </a:r>
            <a:r>
              <a:rPr lang="en-US" dirty="0" err="1"/>
              <a:t>a</a:t>
            </a:r>
            <a:r>
              <a:rPr lang="en-US" dirty="0"/>
              <a:t> [v] ‘owl’</a:t>
            </a:r>
          </a:p>
          <a:p>
            <a:pPr marL="457200" lvl="1" indent="0">
              <a:buNone/>
            </a:pPr>
            <a:endParaRPr lang="en-US" sz="1700" dirty="0"/>
          </a:p>
          <a:p>
            <a:pPr lvl="1"/>
            <a:endParaRPr lang="en-US" dirty="0"/>
          </a:p>
        </p:txBody>
      </p:sp>
    </p:spTree>
    <p:extLst>
      <p:ext uri="{BB962C8B-B14F-4D97-AF65-F5344CB8AC3E}">
        <p14:creationId xmlns:p14="http://schemas.microsoft.com/office/powerpoint/2010/main" val="17974803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4E556-E556-AF4B-B3A6-403B165A9187}"/>
              </a:ext>
            </a:extLst>
          </p:cNvPr>
          <p:cNvSpPr>
            <a:spLocks noGrp="1"/>
          </p:cNvSpPr>
          <p:nvPr>
            <p:ph type="title"/>
          </p:nvPr>
        </p:nvSpPr>
        <p:spPr/>
        <p:txBody>
          <a:bodyPr/>
          <a:lstStyle/>
          <a:p>
            <a:r>
              <a:rPr lang="en-US" dirty="0"/>
              <a:t>‘Schizophrenic’ Russian ‘v’</a:t>
            </a:r>
          </a:p>
        </p:txBody>
      </p:sp>
      <p:sp>
        <p:nvSpPr>
          <p:cNvPr id="3" name="Content Placeholder 2">
            <a:extLst>
              <a:ext uri="{FF2B5EF4-FFF2-40B4-BE49-F238E27FC236}">
                <a16:creationId xmlns:a16="http://schemas.microsoft.com/office/drawing/2014/main" id="{C6630C1A-512B-D346-AB98-F309B2E6DF70}"/>
              </a:ext>
            </a:extLst>
          </p:cNvPr>
          <p:cNvSpPr>
            <a:spLocks noGrp="1"/>
          </p:cNvSpPr>
          <p:nvPr>
            <p:ph idx="1"/>
          </p:nvPr>
        </p:nvSpPr>
        <p:spPr/>
        <p:txBody>
          <a:bodyPr>
            <a:normAutofit fontScale="92500" lnSpcReduction="10000"/>
          </a:bodyPr>
          <a:lstStyle/>
          <a:p>
            <a:r>
              <a:rPr lang="en-US" dirty="0"/>
              <a:t>Position before </a:t>
            </a:r>
            <a:r>
              <a:rPr lang="en-US" dirty="0" err="1"/>
              <a:t>presonorant</a:t>
            </a:r>
            <a:r>
              <a:rPr lang="en-US" dirty="0"/>
              <a:t> /v/ is contrastive, as if /v/ is a sonorant</a:t>
            </a:r>
          </a:p>
          <a:p>
            <a:pPr marL="457200" lvl="1" indent="0">
              <a:buNone/>
            </a:pPr>
            <a:r>
              <a:rPr lang="en-US" dirty="0" err="1"/>
              <a:t>o</a:t>
            </a:r>
            <a:r>
              <a:rPr lang="en-US" u="sng" dirty="0" err="1"/>
              <a:t>t</a:t>
            </a:r>
            <a:r>
              <a:rPr lang="en-US" dirty="0"/>
              <a:t> </a:t>
            </a:r>
            <a:r>
              <a:rPr lang="en-US" dirty="0" err="1"/>
              <a:t>vodɨ</a:t>
            </a:r>
            <a:r>
              <a:rPr lang="en-US" dirty="0"/>
              <a:t> [t] ‘from water’</a:t>
            </a:r>
          </a:p>
          <a:p>
            <a:pPr marL="457200" lvl="1" indent="0">
              <a:buNone/>
            </a:pPr>
            <a:r>
              <a:rPr lang="en-US" dirty="0" err="1"/>
              <a:t>na</a:t>
            </a:r>
            <a:r>
              <a:rPr lang="en-US" u="sng" dirty="0" err="1"/>
              <a:t>d</a:t>
            </a:r>
            <a:r>
              <a:rPr lang="en-US" dirty="0"/>
              <a:t> </a:t>
            </a:r>
            <a:r>
              <a:rPr lang="en-US" dirty="0" err="1"/>
              <a:t>vodoj</a:t>
            </a:r>
            <a:r>
              <a:rPr lang="en-US" dirty="0"/>
              <a:t> [d] ‘over water’</a:t>
            </a:r>
          </a:p>
          <a:p>
            <a:r>
              <a:rPr lang="en-US" dirty="0"/>
              <a:t>/v/ in an obstruent cluster assimilates in voicing to the following obstruent AND triggers voicing assimilation of the preceding obstruent</a:t>
            </a:r>
          </a:p>
          <a:p>
            <a:pPr marL="457200" lvl="1" indent="0">
              <a:buNone/>
            </a:pPr>
            <a:r>
              <a:rPr lang="en-US" dirty="0" err="1"/>
              <a:t>o</a:t>
            </a:r>
            <a:r>
              <a:rPr lang="en-US" u="sng" dirty="0" err="1"/>
              <a:t>t</a:t>
            </a:r>
            <a:r>
              <a:rPr lang="en-US" u="sng" dirty="0"/>
              <a:t> </a:t>
            </a:r>
            <a:r>
              <a:rPr lang="en-US" u="sng" dirty="0" err="1"/>
              <a:t>vd</a:t>
            </a:r>
            <a:r>
              <a:rPr lang="en-US" dirty="0" err="1"/>
              <a:t>ovɨ</a:t>
            </a:r>
            <a:r>
              <a:rPr lang="en-US" dirty="0"/>
              <a:t> [</a:t>
            </a:r>
            <a:r>
              <a:rPr lang="en-US" dirty="0" err="1"/>
              <a:t>dvd</a:t>
            </a:r>
            <a:r>
              <a:rPr lang="en-US" dirty="0"/>
              <a:t>] ‘from widows’</a:t>
            </a:r>
          </a:p>
          <a:p>
            <a:pPr marL="457200" lvl="1" indent="0">
              <a:buNone/>
            </a:pPr>
            <a:r>
              <a:rPr lang="en-US" dirty="0"/>
              <a:t>be</a:t>
            </a:r>
            <a:r>
              <a:rPr lang="en-US" u="sng" dirty="0"/>
              <a:t>z </a:t>
            </a:r>
            <a:r>
              <a:rPr lang="en-US" u="sng" dirty="0" err="1"/>
              <a:t>vp</a:t>
            </a:r>
            <a:r>
              <a:rPr lang="en-US" dirty="0" err="1"/>
              <a:t>uska</a:t>
            </a:r>
            <a:r>
              <a:rPr lang="en-US" dirty="0"/>
              <a:t> [</a:t>
            </a:r>
            <a:r>
              <a:rPr lang="en-US" dirty="0" err="1"/>
              <a:t>sfp</a:t>
            </a:r>
            <a:r>
              <a:rPr lang="en-US" dirty="0"/>
              <a:t>] ‘without intake’</a:t>
            </a:r>
          </a:p>
          <a:p>
            <a:pPr marL="457200" lvl="1" indent="0">
              <a:buNone/>
            </a:pPr>
            <a:endParaRPr lang="en-US" dirty="0"/>
          </a:p>
          <a:p>
            <a:r>
              <a:rPr lang="en-US" dirty="0"/>
              <a:t>Hayes (1984) argues that /v/ is “transparent to voicing assimilation” similar to sonorant consonants</a:t>
            </a:r>
          </a:p>
        </p:txBody>
      </p:sp>
    </p:spTree>
    <p:extLst>
      <p:ext uri="{BB962C8B-B14F-4D97-AF65-F5344CB8AC3E}">
        <p14:creationId xmlns:p14="http://schemas.microsoft.com/office/powerpoint/2010/main" val="9955041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23BE1-DF15-074D-90FC-A2F5119827FE}"/>
              </a:ext>
            </a:extLst>
          </p:cNvPr>
          <p:cNvSpPr>
            <a:spLocks noGrp="1"/>
          </p:cNvSpPr>
          <p:nvPr>
            <p:ph type="title"/>
          </p:nvPr>
        </p:nvSpPr>
        <p:spPr/>
        <p:txBody>
          <a:bodyPr>
            <a:normAutofit/>
          </a:bodyPr>
          <a:lstStyle/>
          <a:p>
            <a:r>
              <a:rPr lang="en-US" sz="4000" dirty="0"/>
              <a:t>Hayes’s (1984) analysis of Russian ‘v’</a:t>
            </a:r>
          </a:p>
        </p:txBody>
      </p:sp>
      <p:sp>
        <p:nvSpPr>
          <p:cNvPr id="3" name="Content Placeholder 2">
            <a:extLst>
              <a:ext uri="{FF2B5EF4-FFF2-40B4-BE49-F238E27FC236}">
                <a16:creationId xmlns:a16="http://schemas.microsoft.com/office/drawing/2014/main" id="{78133034-5554-4548-BB98-C34EF9B4CC89}"/>
              </a:ext>
            </a:extLst>
          </p:cNvPr>
          <p:cNvSpPr>
            <a:spLocks noGrp="1"/>
          </p:cNvSpPr>
          <p:nvPr>
            <p:ph idx="1"/>
          </p:nvPr>
        </p:nvSpPr>
        <p:spPr/>
        <p:txBody>
          <a:bodyPr>
            <a:normAutofit lnSpcReduction="10000"/>
          </a:bodyPr>
          <a:lstStyle/>
          <a:p>
            <a:r>
              <a:rPr lang="en-US" dirty="0"/>
              <a:t>Russian ‘v’ is sonorant /w/ underlyingly</a:t>
            </a:r>
          </a:p>
          <a:p>
            <a:r>
              <a:rPr lang="en-US" dirty="0"/>
              <a:t>Rules</a:t>
            </a:r>
          </a:p>
          <a:p>
            <a:pPr lvl="1"/>
            <a:r>
              <a:rPr lang="en-US" dirty="0"/>
              <a:t>Final Devoicing: C </a:t>
            </a:r>
            <a:r>
              <a:rPr lang="en-US" dirty="0">
                <a:sym typeface="Wingdings" pitchFamily="2" charset="2"/>
              </a:rPr>
              <a:t> [–voice] / ___ #</a:t>
            </a:r>
          </a:p>
          <a:p>
            <a:pPr lvl="1"/>
            <a:r>
              <a:rPr lang="en-US" dirty="0">
                <a:sym typeface="Wingdings" pitchFamily="2" charset="2"/>
              </a:rPr>
              <a:t>Voicing Assimilation (iterative, right to left): </a:t>
            </a:r>
          </a:p>
          <a:p>
            <a:pPr marL="457200" lvl="1" indent="0">
              <a:buNone/>
            </a:pPr>
            <a:r>
              <a:rPr lang="en-US" dirty="0">
                <a:sym typeface="Wingdings" pitchFamily="2" charset="2"/>
              </a:rPr>
              <a:t>			C  [𝛼 voice] / ___ [–son, 𝛼 voice]</a:t>
            </a:r>
          </a:p>
          <a:p>
            <a:pPr lvl="1"/>
            <a:r>
              <a:rPr lang="en-US" dirty="0">
                <a:sym typeface="Wingdings" pitchFamily="2" charset="2"/>
              </a:rPr>
              <a:t>W Strengthening: C [–cons, +lab]  [–son]</a:t>
            </a:r>
          </a:p>
          <a:p>
            <a:pPr lvl="1"/>
            <a:r>
              <a:rPr lang="en-US" dirty="0">
                <a:sym typeface="Wingdings" pitchFamily="2" charset="2"/>
              </a:rPr>
              <a:t>Sonorant </a:t>
            </a:r>
            <a:r>
              <a:rPr lang="en-US" dirty="0" err="1">
                <a:sym typeface="Wingdings" pitchFamily="2" charset="2"/>
              </a:rPr>
              <a:t>Revoicing</a:t>
            </a:r>
            <a:r>
              <a:rPr lang="en-US" dirty="0">
                <a:sym typeface="Wingdings" pitchFamily="2" charset="2"/>
              </a:rPr>
              <a:t>: [+son]  [+voice]</a:t>
            </a:r>
          </a:p>
          <a:p>
            <a:r>
              <a:rPr lang="en-US" dirty="0">
                <a:sym typeface="Wingdings" pitchFamily="2" charset="2"/>
              </a:rPr>
              <a:t>Criticism (Padgett 2002, Reiss 2017)</a:t>
            </a:r>
          </a:p>
          <a:p>
            <a:pPr lvl="1"/>
            <a:r>
              <a:rPr lang="en-US" dirty="0">
                <a:sym typeface="Wingdings" pitchFamily="2" charset="2"/>
              </a:rPr>
              <a:t>/w/ never surfaces as [w</a:t>
            </a:r>
            <a:r>
              <a:rPr lang="en-US" dirty="0">
                <a:latin typeface="Doulos SIL" panose="02000500070000020004" pitchFamily="2" charset="77"/>
                <a:ea typeface="Doulos SIL" panose="02000500070000020004" pitchFamily="2" charset="77"/>
                <a:cs typeface="Doulos SIL" panose="02000500070000020004" pitchFamily="2" charset="77"/>
                <a:sym typeface="Wingdings" pitchFamily="2" charset="2"/>
              </a:rPr>
              <a:t>]</a:t>
            </a:r>
            <a:r>
              <a:rPr lang="en-US" dirty="0">
                <a:sym typeface="Wingdings" pitchFamily="2" charset="2"/>
              </a:rPr>
              <a:t> in Russian</a:t>
            </a:r>
          </a:p>
          <a:p>
            <a:pPr lvl="1"/>
            <a:r>
              <a:rPr lang="en-US" dirty="0">
                <a:sym typeface="Wingdings" pitchFamily="2" charset="2"/>
              </a:rPr>
              <a:t>The VA rule creates [</a:t>
            </a:r>
            <a:r>
              <a:rPr lang="en-US" dirty="0">
                <a:ea typeface="Doulos SIL" panose="02000500070000020004" pitchFamily="2" charset="77"/>
                <a:cs typeface="Doulos SIL" panose="02000500070000020004" pitchFamily="2" charset="77"/>
                <a:sym typeface="Wingdings" pitchFamily="2" charset="2"/>
              </a:rPr>
              <a:t>w̥</a:t>
            </a:r>
            <a:r>
              <a:rPr lang="en-US" dirty="0">
                <a:sym typeface="Wingdings" pitchFamily="2" charset="2"/>
              </a:rPr>
              <a:t>] that is then turned to [f] by WS</a:t>
            </a:r>
          </a:p>
          <a:p>
            <a:pPr lvl="1"/>
            <a:r>
              <a:rPr lang="en-US" dirty="0">
                <a:sym typeface="Wingdings" pitchFamily="2" charset="2"/>
              </a:rPr>
              <a:t>The rules devoice and then </a:t>
            </a:r>
            <a:r>
              <a:rPr lang="en-US" dirty="0" err="1">
                <a:sym typeface="Wingdings" pitchFamily="2" charset="2"/>
              </a:rPr>
              <a:t>revoice</a:t>
            </a:r>
            <a:r>
              <a:rPr lang="en-US" dirty="0">
                <a:sym typeface="Wingdings" pitchFamily="2" charset="2"/>
              </a:rPr>
              <a:t> all sonorants</a:t>
            </a:r>
          </a:p>
          <a:p>
            <a:pPr lvl="1"/>
            <a:endParaRPr lang="en-US" dirty="0"/>
          </a:p>
        </p:txBody>
      </p:sp>
    </p:spTree>
    <p:extLst>
      <p:ext uri="{BB962C8B-B14F-4D97-AF65-F5344CB8AC3E}">
        <p14:creationId xmlns:p14="http://schemas.microsoft.com/office/powerpoint/2010/main" val="3322140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F11C4-CF3F-F14A-A19A-B57228C18CFF}"/>
              </a:ext>
            </a:extLst>
          </p:cNvPr>
          <p:cNvSpPr>
            <a:spLocks noGrp="1"/>
          </p:cNvSpPr>
          <p:nvPr>
            <p:ph type="title"/>
          </p:nvPr>
        </p:nvSpPr>
        <p:spPr/>
        <p:txBody>
          <a:bodyPr/>
          <a:lstStyle/>
          <a:p>
            <a:r>
              <a:rPr lang="en-US" dirty="0"/>
              <a:t>Padgett’s (2002) analysis of Russian ‘v’</a:t>
            </a:r>
          </a:p>
        </p:txBody>
      </p:sp>
      <p:sp>
        <p:nvSpPr>
          <p:cNvPr id="3" name="Content Placeholder 2">
            <a:extLst>
              <a:ext uri="{FF2B5EF4-FFF2-40B4-BE49-F238E27FC236}">
                <a16:creationId xmlns:a16="http://schemas.microsoft.com/office/drawing/2014/main" id="{4EE64B91-F4BB-494E-BA28-6B4FC4B53AD2}"/>
              </a:ext>
            </a:extLst>
          </p:cNvPr>
          <p:cNvSpPr>
            <a:spLocks noGrp="1"/>
          </p:cNvSpPr>
          <p:nvPr>
            <p:ph idx="1"/>
          </p:nvPr>
        </p:nvSpPr>
        <p:spPr/>
        <p:txBody>
          <a:bodyPr/>
          <a:lstStyle/>
          <a:p>
            <a:r>
              <a:rPr lang="en-US" dirty="0"/>
              <a:t>Russian ‘</a:t>
            </a:r>
            <a:r>
              <a:rPr lang="en-US" i="1" dirty="0"/>
              <a:t>v’</a:t>
            </a:r>
            <a:r>
              <a:rPr lang="en-US" dirty="0"/>
              <a:t> is a labiodental narrow approximant [</a:t>
            </a:r>
            <a:r>
              <a:rPr lang="en-US" dirty="0" err="1"/>
              <a:t>ʋ</a:t>
            </a:r>
            <a:r>
              <a:rPr lang="en-US" dirty="0"/>
              <a:t>̝]. It has more formant structure and intensity and less frication noise than other voiced fricatives and thus has an intermediate position between fricatives and sonorants on the sonority scale.</a:t>
            </a:r>
          </a:p>
          <a:p>
            <a:endParaRPr lang="en-US" dirty="0"/>
          </a:p>
          <a:p>
            <a:endParaRPr lang="en-US" dirty="0"/>
          </a:p>
          <a:p>
            <a:r>
              <a:rPr lang="en-US" dirty="0"/>
              <a:t>Then Voicing Assimilation rule has the formula</a:t>
            </a:r>
          </a:p>
        </p:txBody>
      </p:sp>
      <p:pic>
        <p:nvPicPr>
          <p:cNvPr id="5" name="Picture 4">
            <a:extLst>
              <a:ext uri="{FF2B5EF4-FFF2-40B4-BE49-F238E27FC236}">
                <a16:creationId xmlns:a16="http://schemas.microsoft.com/office/drawing/2014/main" id="{3003486B-897D-1449-B471-61639F7E4A5A}"/>
              </a:ext>
            </a:extLst>
          </p:cNvPr>
          <p:cNvPicPr>
            <a:picLocks noChangeAspect="1"/>
          </p:cNvPicPr>
          <p:nvPr/>
        </p:nvPicPr>
        <p:blipFill>
          <a:blip r:embed="rId2"/>
          <a:stretch>
            <a:fillRect/>
          </a:stretch>
        </p:blipFill>
        <p:spPr>
          <a:xfrm>
            <a:off x="482600" y="3841623"/>
            <a:ext cx="6354135" cy="897740"/>
          </a:xfrm>
          <a:prstGeom prst="rect">
            <a:avLst/>
          </a:prstGeom>
        </p:spPr>
      </p:pic>
      <p:pic>
        <p:nvPicPr>
          <p:cNvPr id="7" name="Picture 6">
            <a:extLst>
              <a:ext uri="{FF2B5EF4-FFF2-40B4-BE49-F238E27FC236}">
                <a16:creationId xmlns:a16="http://schemas.microsoft.com/office/drawing/2014/main" id="{9522E9B4-E66E-3C40-AFA9-4BBE4C2D5204}"/>
              </a:ext>
            </a:extLst>
          </p:cNvPr>
          <p:cNvPicPr>
            <a:picLocks noChangeAspect="1"/>
          </p:cNvPicPr>
          <p:nvPr/>
        </p:nvPicPr>
        <p:blipFill>
          <a:blip r:embed="rId3"/>
          <a:stretch>
            <a:fillRect/>
          </a:stretch>
        </p:blipFill>
        <p:spPr>
          <a:xfrm>
            <a:off x="1111250" y="5393753"/>
            <a:ext cx="8032750" cy="602456"/>
          </a:xfrm>
          <a:prstGeom prst="rect">
            <a:avLst/>
          </a:prstGeom>
        </p:spPr>
      </p:pic>
      <p:sp>
        <p:nvSpPr>
          <p:cNvPr id="8" name="TextBox 7">
            <a:extLst>
              <a:ext uri="{FF2B5EF4-FFF2-40B4-BE49-F238E27FC236}">
                <a16:creationId xmlns:a16="http://schemas.microsoft.com/office/drawing/2014/main" id="{F3285E94-80F3-0042-AD76-0E6CAE6DE978}"/>
              </a:ext>
            </a:extLst>
          </p:cNvPr>
          <p:cNvSpPr txBox="1"/>
          <p:nvPr/>
        </p:nvSpPr>
        <p:spPr>
          <a:xfrm>
            <a:off x="6713796" y="4001294"/>
            <a:ext cx="1924493" cy="646331"/>
          </a:xfrm>
          <a:prstGeom prst="rect">
            <a:avLst/>
          </a:prstGeom>
          <a:noFill/>
        </p:spPr>
        <p:txBody>
          <a:bodyPr wrap="square" rtlCol="0">
            <a:spAutoFit/>
          </a:bodyPr>
          <a:lstStyle/>
          <a:p>
            <a:r>
              <a:rPr lang="en-US" dirty="0"/>
              <a:t>(after </a:t>
            </a:r>
            <a:r>
              <a:rPr lang="en-US" dirty="0" err="1"/>
              <a:t>Barkai</a:t>
            </a:r>
            <a:r>
              <a:rPr lang="en-US" dirty="0"/>
              <a:t>̈ and Horvath (1978) </a:t>
            </a:r>
          </a:p>
        </p:txBody>
      </p:sp>
    </p:spTree>
    <p:extLst>
      <p:ext uri="{BB962C8B-B14F-4D97-AF65-F5344CB8AC3E}">
        <p14:creationId xmlns:p14="http://schemas.microsoft.com/office/powerpoint/2010/main" val="18710171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42E34-1520-244B-80BC-3CC6FC456DCB}"/>
              </a:ext>
            </a:extLst>
          </p:cNvPr>
          <p:cNvSpPr>
            <a:spLocks noGrp="1"/>
          </p:cNvSpPr>
          <p:nvPr>
            <p:ph type="title"/>
          </p:nvPr>
        </p:nvSpPr>
        <p:spPr/>
        <p:txBody>
          <a:bodyPr/>
          <a:lstStyle/>
          <a:p>
            <a:r>
              <a:rPr lang="en-US" dirty="0"/>
              <a:t>Padgett’s (2002) analysis of Russian ‘v’</a:t>
            </a:r>
          </a:p>
        </p:txBody>
      </p:sp>
      <p:sp>
        <p:nvSpPr>
          <p:cNvPr id="3" name="Content Placeholder 2">
            <a:extLst>
              <a:ext uri="{FF2B5EF4-FFF2-40B4-BE49-F238E27FC236}">
                <a16:creationId xmlns:a16="http://schemas.microsoft.com/office/drawing/2014/main" id="{F67826A2-6BEC-AC4A-B5E4-190FF0412210}"/>
              </a:ext>
            </a:extLst>
          </p:cNvPr>
          <p:cNvSpPr>
            <a:spLocks noGrp="1"/>
          </p:cNvSpPr>
          <p:nvPr>
            <p:ph idx="1"/>
          </p:nvPr>
        </p:nvSpPr>
        <p:spPr/>
        <p:txBody>
          <a:bodyPr>
            <a:normAutofit/>
          </a:bodyPr>
          <a:lstStyle/>
          <a:p>
            <a:r>
              <a:rPr lang="en-US" dirty="0"/>
              <a:t>The OT analysis</a:t>
            </a:r>
          </a:p>
          <a:p>
            <a:pPr lvl="1"/>
            <a:r>
              <a:rPr lang="en-US" b="1" dirty="0"/>
              <a:t>Ident </a:t>
            </a:r>
            <a:r>
              <a:rPr lang="en-US" b="1" dirty="0" err="1"/>
              <a:t>Presonorant</a:t>
            </a:r>
            <a:r>
              <a:rPr lang="en-US" b="1" dirty="0"/>
              <a:t> (Voice)</a:t>
            </a:r>
            <a:br>
              <a:rPr lang="en-US" dirty="0"/>
            </a:br>
            <a:r>
              <a:rPr lang="en-US" sz="2000" i="1" dirty="0"/>
              <a:t>An obstruent in </a:t>
            </a:r>
            <a:r>
              <a:rPr lang="en-US" sz="2000" i="1" dirty="0" err="1"/>
              <a:t>presonorant</a:t>
            </a:r>
            <a:r>
              <a:rPr lang="en-US" sz="2000" i="1" dirty="0"/>
              <a:t> position must be faithful to the input specification for voice. </a:t>
            </a:r>
          </a:p>
          <a:p>
            <a:pPr lvl="1"/>
            <a:r>
              <a:rPr lang="en-US" b="1" dirty="0"/>
              <a:t>Agree (Voice)</a:t>
            </a:r>
            <a:br>
              <a:rPr lang="en-US" dirty="0"/>
            </a:br>
            <a:r>
              <a:rPr lang="en-US" sz="2000" i="1" dirty="0"/>
              <a:t>Within a CG, adjacent </a:t>
            </a:r>
            <a:r>
              <a:rPr lang="en-US" sz="2000" i="1" dirty="0" err="1"/>
              <a:t>obstruents</a:t>
            </a:r>
            <a:r>
              <a:rPr lang="en-US" sz="2000" i="1" dirty="0"/>
              <a:t> agree in [voice] specification. </a:t>
            </a:r>
          </a:p>
          <a:p>
            <a:pPr lvl="1"/>
            <a:r>
              <a:rPr lang="en-US" dirty="0"/>
              <a:t>*</a:t>
            </a:r>
            <a:r>
              <a:rPr lang="en-US" b="1" dirty="0"/>
              <a:t>D</a:t>
            </a:r>
            <a:br>
              <a:rPr lang="en-US" dirty="0"/>
            </a:br>
            <a:r>
              <a:rPr lang="en-US" sz="2000" i="1" dirty="0"/>
              <a:t>Voiced </a:t>
            </a:r>
            <a:r>
              <a:rPr lang="en-US" sz="2000" i="1" dirty="0" err="1"/>
              <a:t>obstruents</a:t>
            </a:r>
            <a:r>
              <a:rPr lang="en-US" sz="2000" i="1" dirty="0"/>
              <a:t> are prohibited. </a:t>
            </a:r>
          </a:p>
          <a:p>
            <a:pPr lvl="1"/>
            <a:r>
              <a:rPr lang="en-US" b="1" dirty="0"/>
              <a:t>Ident (Voice)</a:t>
            </a:r>
            <a:br>
              <a:rPr lang="en-US" dirty="0"/>
            </a:br>
            <a:r>
              <a:rPr lang="en-US" sz="2000" i="1" dirty="0"/>
              <a:t>Correspondent input and output segments have the same specification for [voice].</a:t>
            </a:r>
            <a:endParaRPr lang="en-US" i="1" dirty="0"/>
          </a:p>
          <a:p>
            <a:endParaRPr lang="en-US" dirty="0"/>
          </a:p>
        </p:txBody>
      </p:sp>
    </p:spTree>
    <p:extLst>
      <p:ext uri="{BB962C8B-B14F-4D97-AF65-F5344CB8AC3E}">
        <p14:creationId xmlns:p14="http://schemas.microsoft.com/office/powerpoint/2010/main" val="18388575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E6E6E-6779-9C41-9DE3-32ADC8A88E83}"/>
              </a:ext>
            </a:extLst>
          </p:cNvPr>
          <p:cNvSpPr>
            <a:spLocks noGrp="1"/>
          </p:cNvSpPr>
          <p:nvPr>
            <p:ph type="title"/>
          </p:nvPr>
        </p:nvSpPr>
        <p:spPr/>
        <p:txBody>
          <a:bodyPr/>
          <a:lstStyle/>
          <a:p>
            <a:r>
              <a:rPr lang="en-US" dirty="0"/>
              <a:t>Padgett’s (2002) analysis of Russian ‘v’</a:t>
            </a:r>
          </a:p>
        </p:txBody>
      </p:sp>
      <p:sp>
        <p:nvSpPr>
          <p:cNvPr id="3" name="Content Placeholder 2">
            <a:extLst>
              <a:ext uri="{FF2B5EF4-FFF2-40B4-BE49-F238E27FC236}">
                <a16:creationId xmlns:a16="http://schemas.microsoft.com/office/drawing/2014/main" id="{0C39D6BB-CBD6-DE4E-969A-984DBC5961AD}"/>
              </a:ext>
            </a:extLst>
          </p:cNvPr>
          <p:cNvSpPr>
            <a:spLocks noGrp="1"/>
          </p:cNvSpPr>
          <p:nvPr>
            <p:ph idx="1"/>
          </p:nvPr>
        </p:nvSpPr>
        <p:spPr/>
        <p:txBody>
          <a:bodyPr/>
          <a:lstStyle/>
          <a:p>
            <a:r>
              <a:rPr lang="en-US" dirty="0"/>
              <a:t>Assimilation in obstruent clusters</a:t>
            </a:r>
          </a:p>
        </p:txBody>
      </p:sp>
      <p:pic>
        <p:nvPicPr>
          <p:cNvPr id="4" name="Picture 3">
            <a:extLst>
              <a:ext uri="{FF2B5EF4-FFF2-40B4-BE49-F238E27FC236}">
                <a16:creationId xmlns:a16="http://schemas.microsoft.com/office/drawing/2014/main" id="{F23F0845-DDAA-E845-978D-6D48E05D497C}"/>
              </a:ext>
            </a:extLst>
          </p:cNvPr>
          <p:cNvPicPr>
            <a:picLocks noChangeAspect="1"/>
          </p:cNvPicPr>
          <p:nvPr/>
        </p:nvPicPr>
        <p:blipFill>
          <a:blip r:embed="rId2"/>
          <a:stretch>
            <a:fillRect/>
          </a:stretch>
        </p:blipFill>
        <p:spPr>
          <a:xfrm>
            <a:off x="1073150" y="2730353"/>
            <a:ext cx="6997700" cy="2247900"/>
          </a:xfrm>
          <a:prstGeom prst="rect">
            <a:avLst/>
          </a:prstGeom>
        </p:spPr>
      </p:pic>
    </p:spTree>
    <p:extLst>
      <p:ext uri="{BB962C8B-B14F-4D97-AF65-F5344CB8AC3E}">
        <p14:creationId xmlns:p14="http://schemas.microsoft.com/office/powerpoint/2010/main" val="29300359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3B913-0161-D143-BD2D-C148DDC6905B}"/>
              </a:ext>
            </a:extLst>
          </p:cNvPr>
          <p:cNvSpPr>
            <a:spLocks noGrp="1"/>
          </p:cNvSpPr>
          <p:nvPr>
            <p:ph type="title"/>
          </p:nvPr>
        </p:nvSpPr>
        <p:spPr/>
        <p:txBody>
          <a:bodyPr/>
          <a:lstStyle/>
          <a:p>
            <a:r>
              <a:rPr lang="en-US" dirty="0"/>
              <a:t>Padgett’s (2002) analysis of Russian ‘v’</a:t>
            </a:r>
          </a:p>
        </p:txBody>
      </p:sp>
      <p:sp>
        <p:nvSpPr>
          <p:cNvPr id="3" name="Content Placeholder 2">
            <a:extLst>
              <a:ext uri="{FF2B5EF4-FFF2-40B4-BE49-F238E27FC236}">
                <a16:creationId xmlns:a16="http://schemas.microsoft.com/office/drawing/2014/main" id="{500CF958-A064-1842-A453-0D7BF6D93E3B}"/>
              </a:ext>
            </a:extLst>
          </p:cNvPr>
          <p:cNvSpPr>
            <a:spLocks noGrp="1"/>
          </p:cNvSpPr>
          <p:nvPr>
            <p:ph idx="1"/>
          </p:nvPr>
        </p:nvSpPr>
        <p:spPr/>
        <p:txBody>
          <a:bodyPr/>
          <a:lstStyle/>
          <a:p>
            <a:r>
              <a:rPr lang="en-US" dirty="0"/>
              <a:t>No assimilation before </a:t>
            </a:r>
            <a:r>
              <a:rPr lang="en-US" dirty="0" err="1"/>
              <a:t>presonorant</a:t>
            </a:r>
            <a:r>
              <a:rPr lang="en-US" dirty="0"/>
              <a:t> ‘v’; assimilation of [v] before </a:t>
            </a:r>
            <a:r>
              <a:rPr lang="en-US" dirty="0" err="1"/>
              <a:t>obstruents</a:t>
            </a:r>
            <a:endParaRPr lang="en-US" dirty="0"/>
          </a:p>
          <a:p>
            <a:pPr lvl="1"/>
            <a:r>
              <a:rPr lang="en-US" dirty="0"/>
              <a:t>*</a:t>
            </a:r>
            <a:r>
              <a:rPr lang="en-US" b="1" dirty="0"/>
              <a:t>D/</a:t>
            </a:r>
            <a:r>
              <a:rPr lang="en-US" b="1" dirty="0" err="1"/>
              <a:t>ʋ</a:t>
            </a:r>
            <a:r>
              <a:rPr lang="en-US" b="1" dirty="0"/>
              <a:t>̝</a:t>
            </a:r>
            <a:br>
              <a:rPr lang="en-US" dirty="0"/>
            </a:br>
            <a:r>
              <a:rPr lang="en-US" i="1" dirty="0"/>
              <a:t>Voiced narrow approximants are prohibited. </a:t>
            </a:r>
          </a:p>
          <a:p>
            <a:pPr lvl="1"/>
            <a:r>
              <a:rPr lang="en-US" b="1" dirty="0"/>
              <a:t>*D</a:t>
            </a:r>
            <a:r>
              <a:rPr lang="en-US" dirty="0"/>
              <a:t> &gt;&gt; *</a:t>
            </a:r>
            <a:r>
              <a:rPr lang="en-US" b="1" dirty="0"/>
              <a:t>D/</a:t>
            </a:r>
            <a:r>
              <a:rPr lang="en-US" b="1" dirty="0" err="1"/>
              <a:t>ʋ</a:t>
            </a:r>
            <a:r>
              <a:rPr lang="en-US" b="1" dirty="0"/>
              <a:t>̝</a:t>
            </a:r>
            <a:endParaRPr lang="ru-RU" b="1" dirty="0"/>
          </a:p>
          <a:p>
            <a:pPr lvl="1"/>
            <a:endParaRPr lang="ru-RU" b="1" dirty="0"/>
          </a:p>
          <a:p>
            <a:pPr lvl="1"/>
            <a:r>
              <a:rPr lang="en-US" b="1" dirty="0"/>
              <a:t>Agree (Voice)</a:t>
            </a:r>
            <a:br>
              <a:rPr lang="en-US" dirty="0"/>
            </a:br>
            <a:r>
              <a:rPr lang="en-US" i="1" dirty="0"/>
              <a:t>Within a CG, adjacent [–</a:t>
            </a:r>
            <a:r>
              <a:rPr lang="en-US" i="1" dirty="0" err="1"/>
              <a:t>cont</a:t>
            </a:r>
            <a:r>
              <a:rPr lang="en-US" i="1" dirty="0"/>
              <a:t>, –wide, –</a:t>
            </a:r>
            <a:r>
              <a:rPr lang="en-US" i="1" dirty="0" err="1"/>
              <a:t>nas</a:t>
            </a:r>
            <a:r>
              <a:rPr lang="en-US" i="1" dirty="0"/>
              <a:t>] segments agree in [voice] specification.</a:t>
            </a:r>
            <a:endParaRPr lang="en-US" dirty="0"/>
          </a:p>
          <a:p>
            <a:endParaRPr lang="en-US" dirty="0"/>
          </a:p>
        </p:txBody>
      </p:sp>
    </p:spTree>
    <p:extLst>
      <p:ext uri="{BB962C8B-B14F-4D97-AF65-F5344CB8AC3E}">
        <p14:creationId xmlns:p14="http://schemas.microsoft.com/office/powerpoint/2010/main" val="32737858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834D1B-F9D3-5C4A-8160-7BB2DE11A27C}"/>
              </a:ext>
            </a:extLst>
          </p:cNvPr>
          <p:cNvSpPr>
            <a:spLocks noGrp="1"/>
          </p:cNvSpPr>
          <p:nvPr>
            <p:ph type="title"/>
          </p:nvPr>
        </p:nvSpPr>
        <p:spPr/>
        <p:txBody>
          <a:bodyPr/>
          <a:lstStyle/>
          <a:p>
            <a:r>
              <a:rPr lang="en-US" dirty="0"/>
              <a:t>Padgett’s (2002) analysis of Russian ‘v’</a:t>
            </a:r>
          </a:p>
        </p:txBody>
      </p:sp>
      <p:sp>
        <p:nvSpPr>
          <p:cNvPr id="3" name="Content Placeholder 2">
            <a:extLst>
              <a:ext uri="{FF2B5EF4-FFF2-40B4-BE49-F238E27FC236}">
                <a16:creationId xmlns:a16="http://schemas.microsoft.com/office/drawing/2014/main" id="{5CDCAAC4-750D-7C4C-8E37-E2377A0EE043}"/>
              </a:ext>
            </a:extLst>
          </p:cNvPr>
          <p:cNvSpPr>
            <a:spLocks noGrp="1"/>
          </p:cNvSpPr>
          <p:nvPr>
            <p:ph idx="1"/>
          </p:nvPr>
        </p:nvSpPr>
        <p:spPr/>
        <p:txBody>
          <a:bodyPr/>
          <a:lstStyle/>
          <a:p>
            <a:r>
              <a:rPr lang="en-US" dirty="0" err="1"/>
              <a:t>Presonorant</a:t>
            </a:r>
            <a:r>
              <a:rPr lang="en-US" dirty="0"/>
              <a:t> ‘v’: Faithfulness</a:t>
            </a:r>
          </a:p>
          <a:p>
            <a:endParaRPr lang="en-US" dirty="0"/>
          </a:p>
          <a:p>
            <a:endParaRPr lang="en-US" dirty="0"/>
          </a:p>
          <a:p>
            <a:endParaRPr lang="en-US" dirty="0"/>
          </a:p>
          <a:p>
            <a:endParaRPr lang="en-US" dirty="0"/>
          </a:p>
          <a:p>
            <a:r>
              <a:rPr lang="en-US" dirty="0"/>
              <a:t>‘v’ as a fricative: Final devoicing</a:t>
            </a:r>
          </a:p>
        </p:txBody>
      </p:sp>
      <p:pic>
        <p:nvPicPr>
          <p:cNvPr id="5" name="Picture 4">
            <a:extLst>
              <a:ext uri="{FF2B5EF4-FFF2-40B4-BE49-F238E27FC236}">
                <a16:creationId xmlns:a16="http://schemas.microsoft.com/office/drawing/2014/main" id="{307481BC-BA2A-D948-943A-36CDC93730B1}"/>
              </a:ext>
            </a:extLst>
          </p:cNvPr>
          <p:cNvPicPr>
            <a:picLocks noChangeAspect="1"/>
          </p:cNvPicPr>
          <p:nvPr/>
        </p:nvPicPr>
        <p:blipFill rotWithShape="1">
          <a:blip r:embed="rId2"/>
          <a:srcRect l="-142"/>
          <a:stretch/>
        </p:blipFill>
        <p:spPr>
          <a:xfrm>
            <a:off x="1213440" y="4825113"/>
            <a:ext cx="5245334" cy="1635642"/>
          </a:xfrm>
          <a:prstGeom prst="rect">
            <a:avLst/>
          </a:prstGeom>
        </p:spPr>
      </p:pic>
      <p:pic>
        <p:nvPicPr>
          <p:cNvPr id="6" name="Picture 5">
            <a:extLst>
              <a:ext uri="{FF2B5EF4-FFF2-40B4-BE49-F238E27FC236}">
                <a16:creationId xmlns:a16="http://schemas.microsoft.com/office/drawing/2014/main" id="{F580D548-F3E1-FE42-9C1A-7A8D337E3E0A}"/>
              </a:ext>
            </a:extLst>
          </p:cNvPr>
          <p:cNvPicPr>
            <a:picLocks noChangeAspect="1"/>
          </p:cNvPicPr>
          <p:nvPr/>
        </p:nvPicPr>
        <p:blipFill>
          <a:blip r:embed="rId3"/>
          <a:stretch>
            <a:fillRect/>
          </a:stretch>
        </p:blipFill>
        <p:spPr>
          <a:xfrm>
            <a:off x="1155700" y="2325601"/>
            <a:ext cx="5303074" cy="1675693"/>
          </a:xfrm>
          <a:prstGeom prst="rect">
            <a:avLst/>
          </a:prstGeom>
        </p:spPr>
      </p:pic>
    </p:spTree>
    <p:extLst>
      <p:ext uri="{BB962C8B-B14F-4D97-AF65-F5344CB8AC3E}">
        <p14:creationId xmlns:p14="http://schemas.microsoft.com/office/powerpoint/2010/main" val="38268304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17552-4133-5A4F-9F06-3CF63BD3DFEE}"/>
              </a:ext>
            </a:extLst>
          </p:cNvPr>
          <p:cNvSpPr>
            <a:spLocks noGrp="1"/>
          </p:cNvSpPr>
          <p:nvPr>
            <p:ph type="title"/>
          </p:nvPr>
        </p:nvSpPr>
        <p:spPr/>
        <p:txBody>
          <a:bodyPr/>
          <a:lstStyle/>
          <a:p>
            <a:r>
              <a:rPr lang="en-US" dirty="0"/>
              <a:t>Padgett’s (2002) analysis of Russian ‘v’</a:t>
            </a:r>
          </a:p>
        </p:txBody>
      </p:sp>
      <p:sp>
        <p:nvSpPr>
          <p:cNvPr id="3" name="Content Placeholder 2">
            <a:extLst>
              <a:ext uri="{FF2B5EF4-FFF2-40B4-BE49-F238E27FC236}">
                <a16:creationId xmlns:a16="http://schemas.microsoft.com/office/drawing/2014/main" id="{2490618A-60A4-C44C-A256-8983585B3A94}"/>
              </a:ext>
            </a:extLst>
          </p:cNvPr>
          <p:cNvSpPr>
            <a:spLocks noGrp="1"/>
          </p:cNvSpPr>
          <p:nvPr>
            <p:ph idx="1"/>
          </p:nvPr>
        </p:nvSpPr>
        <p:spPr/>
        <p:txBody>
          <a:bodyPr>
            <a:normAutofit/>
          </a:bodyPr>
          <a:lstStyle/>
          <a:p>
            <a:r>
              <a:rPr lang="en-US" sz="2400" dirty="0"/>
              <a:t>‘v’ as a fricative: Voicing assimilation of ‘v’ before </a:t>
            </a:r>
            <a:r>
              <a:rPr lang="en-US" sz="2400" dirty="0" err="1"/>
              <a:t>obstruents</a:t>
            </a:r>
            <a:r>
              <a:rPr lang="en-US" sz="2400" dirty="0"/>
              <a:t> </a:t>
            </a:r>
          </a:p>
        </p:txBody>
      </p:sp>
      <p:pic>
        <p:nvPicPr>
          <p:cNvPr id="4" name="Picture 3">
            <a:extLst>
              <a:ext uri="{FF2B5EF4-FFF2-40B4-BE49-F238E27FC236}">
                <a16:creationId xmlns:a16="http://schemas.microsoft.com/office/drawing/2014/main" id="{25582D53-0B61-9247-AC0E-083AAC65D271}"/>
              </a:ext>
            </a:extLst>
          </p:cNvPr>
          <p:cNvPicPr>
            <a:picLocks noChangeAspect="1"/>
          </p:cNvPicPr>
          <p:nvPr/>
        </p:nvPicPr>
        <p:blipFill>
          <a:blip r:embed="rId2"/>
          <a:stretch>
            <a:fillRect/>
          </a:stretch>
        </p:blipFill>
        <p:spPr>
          <a:xfrm>
            <a:off x="1533155" y="2309487"/>
            <a:ext cx="5431170" cy="4002412"/>
          </a:xfrm>
          <a:prstGeom prst="rect">
            <a:avLst/>
          </a:prstGeom>
        </p:spPr>
      </p:pic>
    </p:spTree>
    <p:extLst>
      <p:ext uri="{BB962C8B-B14F-4D97-AF65-F5344CB8AC3E}">
        <p14:creationId xmlns:p14="http://schemas.microsoft.com/office/powerpoint/2010/main" val="25570667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AA6FA-AA01-7940-AAAE-4DF8B91F48E0}"/>
              </a:ext>
            </a:extLst>
          </p:cNvPr>
          <p:cNvSpPr>
            <a:spLocks noGrp="1"/>
          </p:cNvSpPr>
          <p:nvPr>
            <p:ph type="title"/>
          </p:nvPr>
        </p:nvSpPr>
        <p:spPr/>
        <p:txBody>
          <a:bodyPr/>
          <a:lstStyle/>
          <a:p>
            <a:r>
              <a:rPr lang="en-US" dirty="0"/>
              <a:t>Padgett’s (2002) analysis of Russian ‘v’</a:t>
            </a:r>
          </a:p>
        </p:txBody>
      </p:sp>
      <p:sp>
        <p:nvSpPr>
          <p:cNvPr id="3" name="Content Placeholder 2">
            <a:extLst>
              <a:ext uri="{FF2B5EF4-FFF2-40B4-BE49-F238E27FC236}">
                <a16:creationId xmlns:a16="http://schemas.microsoft.com/office/drawing/2014/main" id="{A4B00F34-A4EF-5144-861E-28503E2FD92C}"/>
              </a:ext>
            </a:extLst>
          </p:cNvPr>
          <p:cNvSpPr>
            <a:spLocks noGrp="1"/>
          </p:cNvSpPr>
          <p:nvPr>
            <p:ph idx="1"/>
          </p:nvPr>
        </p:nvSpPr>
        <p:spPr/>
        <p:txBody>
          <a:bodyPr/>
          <a:lstStyle/>
          <a:p>
            <a:r>
              <a:rPr lang="en-US" dirty="0"/>
              <a:t>No assimilation before ‘v’</a:t>
            </a:r>
          </a:p>
        </p:txBody>
      </p:sp>
      <p:pic>
        <p:nvPicPr>
          <p:cNvPr id="4" name="Picture 3">
            <a:extLst>
              <a:ext uri="{FF2B5EF4-FFF2-40B4-BE49-F238E27FC236}">
                <a16:creationId xmlns:a16="http://schemas.microsoft.com/office/drawing/2014/main" id="{96ECB824-6C0A-754D-A413-00D9D85C700B}"/>
              </a:ext>
            </a:extLst>
          </p:cNvPr>
          <p:cNvPicPr>
            <a:picLocks noChangeAspect="1"/>
          </p:cNvPicPr>
          <p:nvPr/>
        </p:nvPicPr>
        <p:blipFill>
          <a:blip r:embed="rId2"/>
          <a:stretch>
            <a:fillRect/>
          </a:stretch>
        </p:blipFill>
        <p:spPr>
          <a:xfrm>
            <a:off x="1320209" y="2317897"/>
            <a:ext cx="5896337" cy="4369981"/>
          </a:xfrm>
          <a:prstGeom prst="rect">
            <a:avLst/>
          </a:prstGeom>
        </p:spPr>
      </p:pic>
    </p:spTree>
    <p:extLst>
      <p:ext uri="{BB962C8B-B14F-4D97-AF65-F5344CB8AC3E}">
        <p14:creationId xmlns:p14="http://schemas.microsoft.com/office/powerpoint/2010/main" val="23137511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855FC-07FF-004D-911C-9BAA0708FDCB}"/>
              </a:ext>
            </a:extLst>
          </p:cNvPr>
          <p:cNvSpPr>
            <a:spLocks noGrp="1"/>
          </p:cNvSpPr>
          <p:nvPr>
            <p:ph type="title"/>
          </p:nvPr>
        </p:nvSpPr>
        <p:spPr/>
        <p:txBody>
          <a:bodyPr/>
          <a:lstStyle/>
          <a:p>
            <a:r>
              <a:rPr lang="en-US" dirty="0"/>
              <a:t>Voicing assimilation: Representation</a:t>
            </a:r>
          </a:p>
        </p:txBody>
      </p:sp>
      <p:sp>
        <p:nvSpPr>
          <p:cNvPr id="3" name="Content Placeholder 2">
            <a:extLst>
              <a:ext uri="{FF2B5EF4-FFF2-40B4-BE49-F238E27FC236}">
                <a16:creationId xmlns:a16="http://schemas.microsoft.com/office/drawing/2014/main" id="{555D8806-62CE-B748-9278-6A98EE51F229}"/>
              </a:ext>
            </a:extLst>
          </p:cNvPr>
          <p:cNvSpPr>
            <a:spLocks noGrp="1"/>
          </p:cNvSpPr>
          <p:nvPr>
            <p:ph idx="1"/>
          </p:nvPr>
        </p:nvSpPr>
        <p:spPr/>
        <p:txBody>
          <a:bodyPr/>
          <a:lstStyle/>
          <a:p>
            <a:r>
              <a:rPr lang="en-US" dirty="0"/>
              <a:t>Feature Geometric account  </a:t>
            </a:r>
          </a:p>
          <a:p>
            <a:r>
              <a:rPr lang="en-US" dirty="0"/>
              <a:t>       C1       C2       </a:t>
            </a:r>
            <a:r>
              <a:rPr lang="en-US" dirty="0">
                <a:sym typeface="Wingdings" pitchFamily="2" charset="2"/>
              </a:rPr>
              <a:t>     C1        C2</a:t>
            </a:r>
          </a:p>
          <a:p>
            <a:pPr marL="0" indent="0">
              <a:buNone/>
            </a:pPr>
            <a:r>
              <a:rPr lang="en-US" dirty="0"/>
              <a:t>             |       |</a:t>
            </a:r>
          </a:p>
          <a:p>
            <a:pPr marL="0" indent="0">
              <a:buNone/>
            </a:pPr>
            <a:r>
              <a:rPr lang="en-US" dirty="0"/>
              <a:t>     [–son]     [–son]     [±voice]  [𝛼 voice]</a:t>
            </a:r>
          </a:p>
        </p:txBody>
      </p:sp>
      <p:grpSp>
        <p:nvGrpSpPr>
          <p:cNvPr id="10" name="Group 9">
            <a:extLst>
              <a:ext uri="{FF2B5EF4-FFF2-40B4-BE49-F238E27FC236}">
                <a16:creationId xmlns:a16="http://schemas.microsoft.com/office/drawing/2014/main" id="{3EEF2CE2-ED0C-2446-BE39-5CBBDC9B89C9}"/>
              </a:ext>
            </a:extLst>
          </p:cNvPr>
          <p:cNvGrpSpPr/>
          <p:nvPr/>
        </p:nvGrpSpPr>
        <p:grpSpPr>
          <a:xfrm>
            <a:off x="4359357" y="2849526"/>
            <a:ext cx="903767" cy="499731"/>
            <a:chOff x="4125439" y="2849526"/>
            <a:chExt cx="903767" cy="499731"/>
          </a:xfrm>
        </p:grpSpPr>
        <p:cxnSp>
          <p:nvCxnSpPr>
            <p:cNvPr id="5" name="Straight Connector 4">
              <a:extLst>
                <a:ext uri="{FF2B5EF4-FFF2-40B4-BE49-F238E27FC236}">
                  <a16:creationId xmlns:a16="http://schemas.microsoft.com/office/drawing/2014/main" id="{E98CBD5D-335F-0F4C-B741-574EB7DC2BA5}"/>
                </a:ext>
              </a:extLst>
            </p:cNvPr>
            <p:cNvCxnSpPr>
              <a:cxnSpLocks/>
            </p:cNvCxnSpPr>
            <p:nvPr/>
          </p:nvCxnSpPr>
          <p:spPr>
            <a:xfrm>
              <a:off x="4263662" y="2849526"/>
              <a:ext cx="765544" cy="489098"/>
            </a:xfrm>
            <a:prstGeom prst="line">
              <a:avLst/>
            </a:prstGeom>
            <a:ln>
              <a:prstDash val="lgDash"/>
            </a:ln>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a16="http://schemas.microsoft.com/office/drawing/2014/main" id="{1802C9AA-94FF-6546-8B0B-3630E25A60BA}"/>
                </a:ext>
              </a:extLst>
            </p:cNvPr>
            <p:cNvCxnSpPr>
              <a:cxnSpLocks/>
            </p:cNvCxnSpPr>
            <p:nvPr/>
          </p:nvCxnSpPr>
          <p:spPr>
            <a:xfrm flipV="1">
              <a:off x="5029206" y="2849526"/>
              <a:ext cx="0" cy="489098"/>
            </a:xfrm>
            <a:prstGeom prst="line">
              <a:avLst/>
            </a:prstGeom>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057610D4-2A4A-C346-85BA-4049B4349F11}"/>
                </a:ext>
              </a:extLst>
            </p:cNvPr>
            <p:cNvCxnSpPr>
              <a:cxnSpLocks/>
            </p:cNvCxnSpPr>
            <p:nvPr/>
          </p:nvCxnSpPr>
          <p:spPr>
            <a:xfrm flipV="1">
              <a:off x="4125439" y="2860159"/>
              <a:ext cx="0" cy="489098"/>
            </a:xfrm>
            <a:prstGeom prst="line">
              <a:avLst/>
            </a:prstGeom>
          </p:spPr>
          <p:style>
            <a:lnRef idx="1">
              <a:schemeClr val="dk1"/>
            </a:lnRef>
            <a:fillRef idx="0">
              <a:schemeClr val="dk1"/>
            </a:fillRef>
            <a:effectRef idx="0">
              <a:schemeClr val="dk1"/>
            </a:effectRef>
            <a:fontRef idx="minor">
              <a:schemeClr val="tx1"/>
            </a:fontRef>
          </p:style>
        </p:cxnSp>
      </p:grpSp>
      <p:cxnSp>
        <p:nvCxnSpPr>
          <p:cNvPr id="11" name="Straight Connector 10">
            <a:extLst>
              <a:ext uri="{FF2B5EF4-FFF2-40B4-BE49-F238E27FC236}">
                <a16:creationId xmlns:a16="http://schemas.microsoft.com/office/drawing/2014/main" id="{A4CB3157-CB81-534B-85EE-6533128739E8}"/>
              </a:ext>
            </a:extLst>
          </p:cNvPr>
          <p:cNvCxnSpPr/>
          <p:nvPr/>
        </p:nvCxnSpPr>
        <p:spPr>
          <a:xfrm>
            <a:off x="4284920" y="3030279"/>
            <a:ext cx="148856" cy="0"/>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0952657A-581A-4F48-AA35-DF224A161AC8}"/>
              </a:ext>
            </a:extLst>
          </p:cNvPr>
          <p:cNvCxnSpPr/>
          <p:nvPr/>
        </p:nvCxnSpPr>
        <p:spPr>
          <a:xfrm>
            <a:off x="4284920" y="3104707"/>
            <a:ext cx="148856"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8268719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9B3DD-4A0E-E24F-AD0E-CF33675A5EF0}"/>
              </a:ext>
            </a:extLst>
          </p:cNvPr>
          <p:cNvSpPr>
            <a:spLocks noGrp="1"/>
          </p:cNvSpPr>
          <p:nvPr>
            <p:ph type="title"/>
          </p:nvPr>
        </p:nvSpPr>
        <p:spPr/>
        <p:txBody>
          <a:bodyPr/>
          <a:lstStyle/>
          <a:p>
            <a:r>
              <a:rPr lang="en-US" dirty="0"/>
              <a:t>Padgett’s (2002) analysis of Russian ‘v’</a:t>
            </a:r>
          </a:p>
        </p:txBody>
      </p:sp>
      <p:sp>
        <p:nvSpPr>
          <p:cNvPr id="3" name="Content Placeholder 2">
            <a:extLst>
              <a:ext uri="{FF2B5EF4-FFF2-40B4-BE49-F238E27FC236}">
                <a16:creationId xmlns:a16="http://schemas.microsoft.com/office/drawing/2014/main" id="{D32FF2E6-60E1-DF4C-AF49-4E7317F54F77}"/>
              </a:ext>
            </a:extLst>
          </p:cNvPr>
          <p:cNvSpPr>
            <a:spLocks noGrp="1"/>
          </p:cNvSpPr>
          <p:nvPr>
            <p:ph idx="1"/>
          </p:nvPr>
        </p:nvSpPr>
        <p:spPr/>
        <p:txBody>
          <a:bodyPr/>
          <a:lstStyle/>
          <a:p>
            <a:r>
              <a:rPr lang="en-US" dirty="0"/>
              <a:t>Assimilation before ‘v’ in longer obstruent clusters</a:t>
            </a:r>
          </a:p>
          <a:p>
            <a:endParaRPr lang="en-US" dirty="0"/>
          </a:p>
          <a:p>
            <a:endParaRPr lang="en-US" dirty="0"/>
          </a:p>
          <a:p>
            <a:endParaRPr lang="en-US" dirty="0"/>
          </a:p>
          <a:p>
            <a:endParaRPr lang="en-US" dirty="0"/>
          </a:p>
          <a:p>
            <a:r>
              <a:rPr lang="en-US" dirty="0"/>
              <a:t>BUT! </a:t>
            </a:r>
          </a:p>
          <a:p>
            <a:pPr marL="0" indent="0">
              <a:buNone/>
            </a:pPr>
            <a:endParaRPr lang="en-US" sz="2400" dirty="0"/>
          </a:p>
          <a:p>
            <a:pPr marL="0" indent="0">
              <a:buNone/>
            </a:pPr>
            <a:r>
              <a:rPr lang="en-US" sz="2400" dirty="0">
                <a:sym typeface="Wingdings" pitchFamily="2" charset="2"/>
              </a:rPr>
              <a:t>                   </a:t>
            </a:r>
            <a:r>
              <a:rPr lang="en-US" sz="2400" dirty="0">
                <a:solidFill>
                  <a:srgbClr val="FF0000"/>
                </a:solidFill>
                <a:sym typeface="Wingdings" pitchFamily="2" charset="2"/>
              </a:rPr>
              <a:t></a:t>
            </a:r>
            <a:endParaRPr lang="en-US" sz="2400" dirty="0">
              <a:solidFill>
                <a:srgbClr val="FF0000"/>
              </a:solidFill>
            </a:endParaRPr>
          </a:p>
        </p:txBody>
      </p:sp>
      <p:pic>
        <p:nvPicPr>
          <p:cNvPr id="5" name="Picture 4">
            <a:extLst>
              <a:ext uri="{FF2B5EF4-FFF2-40B4-BE49-F238E27FC236}">
                <a16:creationId xmlns:a16="http://schemas.microsoft.com/office/drawing/2014/main" id="{C4C9BFEB-1404-1145-B5BB-5E00C00CA68A}"/>
              </a:ext>
            </a:extLst>
          </p:cNvPr>
          <p:cNvPicPr>
            <a:picLocks noChangeAspect="1"/>
          </p:cNvPicPr>
          <p:nvPr/>
        </p:nvPicPr>
        <p:blipFill>
          <a:blip r:embed="rId2"/>
          <a:stretch>
            <a:fillRect/>
          </a:stretch>
        </p:blipFill>
        <p:spPr>
          <a:xfrm>
            <a:off x="2312928" y="2165851"/>
            <a:ext cx="5214923" cy="2211847"/>
          </a:xfrm>
          <a:prstGeom prst="rect">
            <a:avLst/>
          </a:prstGeom>
        </p:spPr>
      </p:pic>
      <p:pic>
        <p:nvPicPr>
          <p:cNvPr id="6" name="Picture 5">
            <a:extLst>
              <a:ext uri="{FF2B5EF4-FFF2-40B4-BE49-F238E27FC236}">
                <a16:creationId xmlns:a16="http://schemas.microsoft.com/office/drawing/2014/main" id="{5519AB08-0187-8244-A7FF-508ACDC7B5E4}"/>
              </a:ext>
            </a:extLst>
          </p:cNvPr>
          <p:cNvPicPr>
            <a:picLocks noChangeAspect="1"/>
          </p:cNvPicPr>
          <p:nvPr/>
        </p:nvPicPr>
        <p:blipFill>
          <a:blip r:embed="rId3"/>
          <a:stretch>
            <a:fillRect/>
          </a:stretch>
        </p:blipFill>
        <p:spPr>
          <a:xfrm>
            <a:off x="2312928" y="4469142"/>
            <a:ext cx="5033335" cy="2048047"/>
          </a:xfrm>
          <a:prstGeom prst="rect">
            <a:avLst/>
          </a:prstGeom>
        </p:spPr>
      </p:pic>
    </p:spTree>
    <p:extLst>
      <p:ext uri="{BB962C8B-B14F-4D97-AF65-F5344CB8AC3E}">
        <p14:creationId xmlns:p14="http://schemas.microsoft.com/office/powerpoint/2010/main" val="11731054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E092D-624E-A243-958A-D59F5ABF5EF8}"/>
              </a:ext>
            </a:extLst>
          </p:cNvPr>
          <p:cNvSpPr>
            <a:spLocks noGrp="1"/>
          </p:cNvSpPr>
          <p:nvPr>
            <p:ph type="title"/>
          </p:nvPr>
        </p:nvSpPr>
        <p:spPr/>
        <p:txBody>
          <a:bodyPr/>
          <a:lstStyle/>
          <a:p>
            <a:r>
              <a:rPr lang="en-US" dirty="0"/>
              <a:t>Padgett’s (2002) analysis of Russian ‘v’</a:t>
            </a:r>
          </a:p>
        </p:txBody>
      </p:sp>
      <p:sp>
        <p:nvSpPr>
          <p:cNvPr id="3" name="Content Placeholder 2">
            <a:extLst>
              <a:ext uri="{FF2B5EF4-FFF2-40B4-BE49-F238E27FC236}">
                <a16:creationId xmlns:a16="http://schemas.microsoft.com/office/drawing/2014/main" id="{BBF6CC23-BAE3-8A42-843E-0578DD97CFB0}"/>
              </a:ext>
            </a:extLst>
          </p:cNvPr>
          <p:cNvSpPr>
            <a:spLocks noGrp="1"/>
          </p:cNvSpPr>
          <p:nvPr>
            <p:ph idx="1"/>
          </p:nvPr>
        </p:nvSpPr>
        <p:spPr/>
        <p:txBody>
          <a:bodyPr>
            <a:normAutofit/>
          </a:bodyPr>
          <a:lstStyle/>
          <a:p>
            <a:r>
              <a:rPr lang="en-US" sz="2400" dirty="0"/>
              <a:t>To resolve this problem, Padgett proposes a family of constraints </a:t>
            </a:r>
            <a:r>
              <a:rPr lang="en-US" sz="2400" b="1" dirty="0"/>
              <a:t>Ident </a:t>
            </a:r>
            <a:r>
              <a:rPr lang="en-US" sz="2400" b="1" dirty="0" err="1"/>
              <a:t>Preson</a:t>
            </a:r>
            <a:r>
              <a:rPr lang="en-US" sz="2400" b="1" dirty="0"/>
              <a:t> (Voice) </a:t>
            </a:r>
            <a:r>
              <a:rPr lang="en-US" sz="2400" dirty="0"/>
              <a:t>(in line with </a:t>
            </a:r>
            <a:r>
              <a:rPr lang="en-US" sz="2400" dirty="0" err="1"/>
              <a:t>Steriade’s</a:t>
            </a:r>
            <a:r>
              <a:rPr lang="en-US" sz="2400" dirty="0"/>
              <a:t> :</a:t>
            </a:r>
          </a:p>
          <a:p>
            <a:pPr lvl="1"/>
            <a:r>
              <a:rPr lang="en-US" sz="2000" b="1" dirty="0"/>
              <a:t>Ident </a:t>
            </a:r>
            <a:r>
              <a:rPr lang="en-US" sz="2000" b="1" dirty="0" err="1"/>
              <a:t>Presonorant</a:t>
            </a:r>
            <a:r>
              <a:rPr lang="en-US" sz="2000" b="1" dirty="0"/>
              <a:t> (Voice)</a:t>
            </a:r>
            <a:br>
              <a:rPr lang="en-US" sz="2000" dirty="0"/>
            </a:br>
            <a:r>
              <a:rPr lang="en-US" sz="2000" i="1" dirty="0"/>
              <a:t>An obstruent in </a:t>
            </a:r>
            <a:r>
              <a:rPr lang="en-US" sz="2000" i="1" dirty="0" err="1"/>
              <a:t>presonorant</a:t>
            </a:r>
            <a:r>
              <a:rPr lang="en-US" sz="2000" i="1" dirty="0"/>
              <a:t> position must be faithful to the input specification for voice. </a:t>
            </a:r>
          </a:p>
          <a:p>
            <a:pPr lvl="1"/>
            <a:r>
              <a:rPr lang="en-US" sz="2000" b="1" dirty="0"/>
              <a:t>Ident Pre-long-sonorant (Voice)</a:t>
            </a:r>
            <a:br>
              <a:rPr lang="en-US" sz="2000" dirty="0"/>
            </a:br>
            <a:r>
              <a:rPr lang="en-US" sz="2000" i="1" dirty="0"/>
              <a:t>An obstruent before a long (potentially syllabic) sonorant must be faithful to the input specification for voice. </a:t>
            </a:r>
          </a:p>
          <a:p>
            <a:pPr lvl="1"/>
            <a:r>
              <a:rPr lang="en-US" sz="2000" b="1" dirty="0"/>
              <a:t>Ident Pre-short-sonorant (Voice)</a:t>
            </a:r>
            <a:br>
              <a:rPr lang="en-US" sz="2000" dirty="0"/>
            </a:br>
            <a:r>
              <a:rPr lang="en-US" sz="2000" i="1" dirty="0"/>
              <a:t>An obstruent before a short (never syllabic) sonorant must be faithful to the input specification for voice. </a:t>
            </a:r>
          </a:p>
          <a:p>
            <a:pPr marL="457200" lvl="1" indent="0">
              <a:buNone/>
            </a:pPr>
            <a:r>
              <a:rPr lang="en-US" dirty="0"/>
              <a:t>Russian ‘v’ is never syllabic, thus short.</a:t>
            </a:r>
          </a:p>
        </p:txBody>
      </p:sp>
      <p:pic>
        <p:nvPicPr>
          <p:cNvPr id="4" name="Picture 3">
            <a:extLst>
              <a:ext uri="{FF2B5EF4-FFF2-40B4-BE49-F238E27FC236}">
                <a16:creationId xmlns:a16="http://schemas.microsoft.com/office/drawing/2014/main" id="{F504B350-181F-E642-9E8E-BE4D26EC9E2B}"/>
              </a:ext>
            </a:extLst>
          </p:cNvPr>
          <p:cNvPicPr>
            <a:picLocks noChangeAspect="1"/>
          </p:cNvPicPr>
          <p:nvPr/>
        </p:nvPicPr>
        <p:blipFill>
          <a:blip r:embed="rId2"/>
          <a:stretch>
            <a:fillRect/>
          </a:stretch>
        </p:blipFill>
        <p:spPr>
          <a:xfrm>
            <a:off x="660548" y="5740399"/>
            <a:ext cx="7251700" cy="571500"/>
          </a:xfrm>
          <a:prstGeom prst="rect">
            <a:avLst/>
          </a:prstGeom>
        </p:spPr>
      </p:pic>
    </p:spTree>
    <p:extLst>
      <p:ext uri="{BB962C8B-B14F-4D97-AF65-F5344CB8AC3E}">
        <p14:creationId xmlns:p14="http://schemas.microsoft.com/office/powerpoint/2010/main" val="28645735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36A66-901F-1940-889D-A05056B2F949}"/>
              </a:ext>
            </a:extLst>
          </p:cNvPr>
          <p:cNvSpPr>
            <a:spLocks noGrp="1"/>
          </p:cNvSpPr>
          <p:nvPr>
            <p:ph type="title"/>
          </p:nvPr>
        </p:nvSpPr>
        <p:spPr/>
        <p:txBody>
          <a:bodyPr/>
          <a:lstStyle/>
          <a:p>
            <a:r>
              <a:rPr lang="en-US" dirty="0"/>
              <a:t>Padgett’s (2002) analysis of Russian ‘v’</a:t>
            </a:r>
          </a:p>
        </p:txBody>
      </p:sp>
      <p:sp>
        <p:nvSpPr>
          <p:cNvPr id="3" name="Content Placeholder 2">
            <a:extLst>
              <a:ext uri="{FF2B5EF4-FFF2-40B4-BE49-F238E27FC236}">
                <a16:creationId xmlns:a16="http://schemas.microsoft.com/office/drawing/2014/main" id="{8F9ACE28-B2C8-0F41-BD66-B8FA213C175D}"/>
              </a:ext>
            </a:extLst>
          </p:cNvPr>
          <p:cNvSpPr>
            <a:spLocks noGrp="1"/>
          </p:cNvSpPr>
          <p:nvPr>
            <p:ph idx="1"/>
          </p:nvPr>
        </p:nvSpPr>
        <p:spPr/>
        <p:txBody>
          <a:bodyPr/>
          <a:lstStyle/>
          <a:p>
            <a:r>
              <a:rPr lang="en-US" dirty="0"/>
              <a:t>Ranking problem resolved:</a:t>
            </a:r>
          </a:p>
        </p:txBody>
      </p:sp>
      <p:pic>
        <p:nvPicPr>
          <p:cNvPr id="5" name="Picture 4">
            <a:extLst>
              <a:ext uri="{FF2B5EF4-FFF2-40B4-BE49-F238E27FC236}">
                <a16:creationId xmlns:a16="http://schemas.microsoft.com/office/drawing/2014/main" id="{0D7123D4-001D-4641-930B-E04840CFA722}"/>
              </a:ext>
            </a:extLst>
          </p:cNvPr>
          <p:cNvPicPr>
            <a:picLocks noChangeAspect="1"/>
          </p:cNvPicPr>
          <p:nvPr/>
        </p:nvPicPr>
        <p:blipFill>
          <a:blip r:embed="rId2"/>
          <a:stretch>
            <a:fillRect/>
          </a:stretch>
        </p:blipFill>
        <p:spPr>
          <a:xfrm>
            <a:off x="857250" y="2464594"/>
            <a:ext cx="7429500" cy="3073400"/>
          </a:xfrm>
          <a:prstGeom prst="rect">
            <a:avLst/>
          </a:prstGeom>
        </p:spPr>
      </p:pic>
    </p:spTree>
    <p:extLst>
      <p:ext uri="{BB962C8B-B14F-4D97-AF65-F5344CB8AC3E}">
        <p14:creationId xmlns:p14="http://schemas.microsoft.com/office/powerpoint/2010/main" val="15359209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BD3F4-867A-9642-8415-D21A1212B3A0}"/>
              </a:ext>
            </a:extLst>
          </p:cNvPr>
          <p:cNvSpPr>
            <a:spLocks noGrp="1"/>
          </p:cNvSpPr>
          <p:nvPr>
            <p:ph type="title"/>
          </p:nvPr>
        </p:nvSpPr>
        <p:spPr/>
        <p:txBody>
          <a:bodyPr>
            <a:normAutofit/>
          </a:bodyPr>
          <a:lstStyle/>
          <a:p>
            <a:r>
              <a:rPr lang="en-US" sz="4000" dirty="0"/>
              <a:t>Reiss’s (2017) analysis of Russian ‘v’</a:t>
            </a:r>
          </a:p>
        </p:txBody>
      </p:sp>
      <p:sp>
        <p:nvSpPr>
          <p:cNvPr id="3" name="Content Placeholder 2">
            <a:extLst>
              <a:ext uri="{FF2B5EF4-FFF2-40B4-BE49-F238E27FC236}">
                <a16:creationId xmlns:a16="http://schemas.microsoft.com/office/drawing/2014/main" id="{F11EAC04-3078-A34B-833C-58F91E2BC112}"/>
              </a:ext>
            </a:extLst>
          </p:cNvPr>
          <p:cNvSpPr>
            <a:spLocks noGrp="1"/>
          </p:cNvSpPr>
          <p:nvPr>
            <p:ph idx="1"/>
          </p:nvPr>
        </p:nvSpPr>
        <p:spPr/>
        <p:txBody>
          <a:bodyPr/>
          <a:lstStyle/>
          <a:p>
            <a:r>
              <a:rPr lang="en-US" dirty="0"/>
              <a:t>Russian ‘v’ is underspecified for [voice] in phonology </a:t>
            </a:r>
          </a:p>
          <a:p>
            <a:endParaRPr lang="en-US" dirty="0"/>
          </a:p>
          <a:p>
            <a:r>
              <a:rPr lang="en-US" dirty="0"/>
              <a:t>/k/   		/g/ 		/f/		/V/</a:t>
            </a:r>
          </a:p>
          <a:p>
            <a:pPr marL="0" indent="0">
              <a:buNone/>
            </a:pPr>
            <a:r>
              <a:rPr lang="en-US" dirty="0"/>
              <a:t>    |		 |		 |		  |</a:t>
            </a:r>
          </a:p>
          <a:p>
            <a:pPr marL="0" indent="0">
              <a:buNone/>
            </a:pPr>
            <a:r>
              <a:rPr lang="en-US" dirty="0"/>
              <a:t> [–voice]    [+voice]	        [–voice]</a:t>
            </a:r>
          </a:p>
        </p:txBody>
      </p:sp>
    </p:spTree>
    <p:extLst>
      <p:ext uri="{BB962C8B-B14F-4D97-AF65-F5344CB8AC3E}">
        <p14:creationId xmlns:p14="http://schemas.microsoft.com/office/powerpoint/2010/main" val="87464180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A6F53-4D07-E843-AE1D-EE67E64D9CB3}"/>
              </a:ext>
            </a:extLst>
          </p:cNvPr>
          <p:cNvSpPr>
            <a:spLocks noGrp="1"/>
          </p:cNvSpPr>
          <p:nvPr>
            <p:ph type="title"/>
          </p:nvPr>
        </p:nvSpPr>
        <p:spPr/>
        <p:txBody>
          <a:bodyPr>
            <a:normAutofit/>
          </a:bodyPr>
          <a:lstStyle/>
          <a:p>
            <a:r>
              <a:rPr lang="en-US" sz="4000" dirty="0"/>
              <a:t>Reiss’s (2017) analysis of Russian ‘v’</a:t>
            </a:r>
          </a:p>
        </p:txBody>
      </p:sp>
      <p:sp>
        <p:nvSpPr>
          <p:cNvPr id="3" name="Content Placeholder 2">
            <a:extLst>
              <a:ext uri="{FF2B5EF4-FFF2-40B4-BE49-F238E27FC236}">
                <a16:creationId xmlns:a16="http://schemas.microsoft.com/office/drawing/2014/main" id="{F65E0EFD-C74A-EE4A-BE7C-CB2FC51D862B}"/>
              </a:ext>
            </a:extLst>
          </p:cNvPr>
          <p:cNvSpPr>
            <a:spLocks noGrp="1"/>
          </p:cNvSpPr>
          <p:nvPr>
            <p:ph idx="1"/>
          </p:nvPr>
        </p:nvSpPr>
        <p:spPr/>
        <p:txBody>
          <a:bodyPr/>
          <a:lstStyle/>
          <a:p>
            <a:r>
              <a:rPr lang="en-US" dirty="0"/>
              <a:t>Reiss’s account on devoicing and</a:t>
            </a:r>
            <a:r>
              <a:rPr lang="ru-RU" dirty="0"/>
              <a:t> </a:t>
            </a:r>
            <a:r>
              <a:rPr lang="en-US" dirty="0"/>
              <a:t>voicing assimilation:</a:t>
            </a:r>
          </a:p>
          <a:p>
            <a:r>
              <a:rPr lang="en-US" dirty="0"/>
              <a:t>Final devoicing: [–son] </a:t>
            </a:r>
            <a:r>
              <a:rPr lang="en-US" dirty="0">
                <a:sym typeface="Wingdings" pitchFamily="2" charset="2"/>
              </a:rPr>
              <a:t> [–voice] / ___ #</a:t>
            </a:r>
          </a:p>
          <a:p>
            <a:pPr marL="0" indent="0">
              <a:buNone/>
            </a:pPr>
            <a:r>
              <a:rPr lang="en-US" dirty="0">
                <a:sym typeface="Wingdings" pitchFamily="2" charset="2"/>
              </a:rPr>
              <a:t>			⇓</a:t>
            </a:r>
            <a:endParaRPr lang="en-US" dirty="0"/>
          </a:p>
          <a:p>
            <a:r>
              <a:rPr lang="en-US" dirty="0"/>
              <a:t>Feature Deletion operation:</a:t>
            </a:r>
          </a:p>
          <a:p>
            <a:pPr marL="0" indent="0">
              <a:buNone/>
            </a:pPr>
            <a:endParaRPr lang="en-US" sz="2000" dirty="0"/>
          </a:p>
          <a:p>
            <a:pPr marL="0" indent="0">
              <a:buNone/>
            </a:pPr>
            <a:endParaRPr lang="en-US" sz="2000" dirty="0"/>
          </a:p>
          <a:p>
            <a:r>
              <a:rPr lang="en-US" dirty="0"/>
              <a:t>Feature Unification operation</a:t>
            </a:r>
          </a:p>
          <a:p>
            <a:pPr marL="0" indent="0">
              <a:buNone/>
            </a:pPr>
            <a:endParaRPr lang="en-US" dirty="0"/>
          </a:p>
        </p:txBody>
      </p:sp>
      <p:pic>
        <p:nvPicPr>
          <p:cNvPr id="4" name="Picture 3">
            <a:extLst>
              <a:ext uri="{FF2B5EF4-FFF2-40B4-BE49-F238E27FC236}">
                <a16:creationId xmlns:a16="http://schemas.microsoft.com/office/drawing/2014/main" id="{ECBE42B8-E669-D84F-A226-2BB1B0AB0FC7}"/>
              </a:ext>
            </a:extLst>
          </p:cNvPr>
          <p:cNvPicPr>
            <a:picLocks noChangeAspect="1"/>
          </p:cNvPicPr>
          <p:nvPr/>
        </p:nvPicPr>
        <p:blipFill>
          <a:blip r:embed="rId2"/>
          <a:stretch>
            <a:fillRect/>
          </a:stretch>
        </p:blipFill>
        <p:spPr>
          <a:xfrm>
            <a:off x="910267" y="4260112"/>
            <a:ext cx="4622800" cy="762000"/>
          </a:xfrm>
          <a:prstGeom prst="rect">
            <a:avLst/>
          </a:prstGeom>
        </p:spPr>
      </p:pic>
      <p:pic>
        <p:nvPicPr>
          <p:cNvPr id="6" name="Picture 5">
            <a:extLst>
              <a:ext uri="{FF2B5EF4-FFF2-40B4-BE49-F238E27FC236}">
                <a16:creationId xmlns:a16="http://schemas.microsoft.com/office/drawing/2014/main" id="{363F02F9-5F99-1445-AF0E-2A0B680FA614}"/>
              </a:ext>
            </a:extLst>
          </p:cNvPr>
          <p:cNvPicPr>
            <a:picLocks noChangeAspect="1"/>
          </p:cNvPicPr>
          <p:nvPr/>
        </p:nvPicPr>
        <p:blipFill>
          <a:blip r:embed="rId3"/>
          <a:stretch>
            <a:fillRect/>
          </a:stretch>
        </p:blipFill>
        <p:spPr>
          <a:xfrm>
            <a:off x="910267" y="5643563"/>
            <a:ext cx="4419600" cy="533400"/>
          </a:xfrm>
          <a:prstGeom prst="rect">
            <a:avLst/>
          </a:prstGeom>
        </p:spPr>
      </p:pic>
    </p:spTree>
    <p:extLst>
      <p:ext uri="{BB962C8B-B14F-4D97-AF65-F5344CB8AC3E}">
        <p14:creationId xmlns:p14="http://schemas.microsoft.com/office/powerpoint/2010/main" val="24531842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A6F53-4D07-E843-AE1D-EE67E64D9CB3}"/>
              </a:ext>
            </a:extLst>
          </p:cNvPr>
          <p:cNvSpPr>
            <a:spLocks noGrp="1"/>
          </p:cNvSpPr>
          <p:nvPr>
            <p:ph type="title"/>
          </p:nvPr>
        </p:nvSpPr>
        <p:spPr/>
        <p:txBody>
          <a:bodyPr>
            <a:normAutofit/>
          </a:bodyPr>
          <a:lstStyle/>
          <a:p>
            <a:r>
              <a:rPr lang="en-US" sz="4000" dirty="0"/>
              <a:t>Reiss’s (2017) analysis of Russian ‘v’</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F65E0EFD-C74A-EE4A-BE7C-CB2FC51D862B}"/>
                  </a:ext>
                </a:extLst>
              </p:cNvPr>
              <p:cNvSpPr>
                <a:spLocks noGrp="1"/>
              </p:cNvSpPr>
              <p:nvPr>
                <p:ph idx="1"/>
              </p:nvPr>
            </p:nvSpPr>
            <p:spPr/>
            <p:txBody>
              <a:bodyPr/>
              <a:lstStyle/>
              <a:p>
                <a:r>
                  <a:rPr lang="en-US" dirty="0"/>
                  <a:t>Reiss’s account on devoicing and</a:t>
                </a:r>
                <a:r>
                  <a:rPr lang="ru-RU" dirty="0"/>
                  <a:t> </a:t>
                </a:r>
                <a:r>
                  <a:rPr lang="en-US" dirty="0"/>
                  <a:t>voicing assimilation:</a:t>
                </a:r>
              </a:p>
              <a:p>
                <a:r>
                  <a:rPr lang="en-US" dirty="0"/>
                  <a:t>Voicing Assimilation: </a:t>
                </a:r>
                <a:r>
                  <a:rPr lang="en-US" sz="2400" dirty="0"/>
                  <a:t>[–son] </a:t>
                </a:r>
                <a:r>
                  <a:rPr lang="en-US" sz="2400" dirty="0">
                    <a:sym typeface="Wingdings" pitchFamily="2" charset="2"/>
                  </a:rPr>
                  <a:t> [𝛼 voice] / ___ </a:t>
                </a:r>
                <a14:m>
                  <m:oMath xmlns:m="http://schemas.openxmlformats.org/officeDocument/2006/math">
                    <m:d>
                      <m:dPr>
                        <m:begChr m:val="["/>
                        <m:endChr m:val="]"/>
                        <m:ctrlPr>
                          <a:rPr lang="en-US" i="1">
                            <a:latin typeface="Cambria Math" panose="02040503050406030204" pitchFamily="18" charset="0"/>
                            <a:sym typeface="Wingdings" pitchFamily="2" charset="2"/>
                          </a:rPr>
                        </m:ctrlPr>
                      </m:dPr>
                      <m:e>
                        <m:f>
                          <m:fPr>
                            <m:type m:val="noBar"/>
                            <m:ctrlPr>
                              <a:rPr lang="en-US" i="1">
                                <a:latin typeface="Cambria Math" panose="02040503050406030204" pitchFamily="18" charset="0"/>
                                <a:sym typeface="Wingdings" pitchFamily="2" charset="2"/>
                              </a:rPr>
                            </m:ctrlPr>
                          </m:fPr>
                          <m:num>
                            <m:r>
                              <a:rPr lang="en-US">
                                <a:latin typeface="Cambria Math" panose="02040503050406030204" pitchFamily="18" charset="0"/>
                                <a:sym typeface="Wingdings" pitchFamily="2" charset="2"/>
                              </a:rPr>
                              <m:t>–</m:t>
                            </m:r>
                            <m:r>
                              <m:rPr>
                                <m:sty m:val="p"/>
                              </m:rPr>
                              <a:rPr lang="en-US">
                                <a:latin typeface="Cambria Math" panose="02040503050406030204" pitchFamily="18" charset="0"/>
                                <a:sym typeface="Wingdings" pitchFamily="2" charset="2"/>
                              </a:rPr>
                              <m:t>son</m:t>
                            </m:r>
                          </m:num>
                          <m:den>
                            <m:r>
                              <a:rPr lang="en-US" b="0" i="1" smtClean="0">
                                <a:latin typeface="Cambria Math" panose="02040503050406030204" pitchFamily="18" charset="0"/>
                                <a:sym typeface="Wingdings" pitchFamily="2" charset="2"/>
                              </a:rPr>
                              <m:t>𝛼</m:t>
                            </m:r>
                            <m:r>
                              <a:rPr lang="en-US" b="0" i="0" smtClean="0">
                                <a:latin typeface="Cambria Math" panose="02040503050406030204" pitchFamily="18" charset="0"/>
                                <a:sym typeface="Wingdings" pitchFamily="2" charset="2"/>
                              </a:rPr>
                              <m:t> </m:t>
                            </m:r>
                            <m:r>
                              <m:rPr>
                                <m:sty m:val="p"/>
                              </m:rPr>
                              <a:rPr lang="en-US" b="0" i="0" smtClean="0">
                                <a:latin typeface="Cambria Math" panose="02040503050406030204" pitchFamily="18" charset="0"/>
                                <a:sym typeface="Wingdings" pitchFamily="2" charset="2"/>
                              </a:rPr>
                              <m:t>voice</m:t>
                            </m:r>
                          </m:den>
                        </m:f>
                      </m:e>
                    </m:d>
                  </m:oMath>
                </a14:m>
                <a:endParaRPr lang="en-US" sz="2000" dirty="0">
                  <a:latin typeface="Cambria Math" panose="02040503050406030204" pitchFamily="18" charset="0"/>
                  <a:sym typeface="Wingdings" pitchFamily="2" charset="2"/>
                </a:endParaRPr>
              </a:p>
              <a:p>
                <a:pPr marL="0" indent="0">
                  <a:buNone/>
                </a:pPr>
                <a:r>
                  <a:rPr lang="en-US" dirty="0">
                    <a:sym typeface="Wingdings" pitchFamily="2" charset="2"/>
                  </a:rPr>
                  <a:t>			⇓				      </a:t>
                </a:r>
                <a:endParaRPr lang="en-US" dirty="0"/>
              </a:p>
              <a:p>
                <a:r>
                  <a:rPr lang="en-US" dirty="0"/>
                  <a:t>Feature Deletion operation:</a:t>
                </a:r>
              </a:p>
              <a:p>
                <a:pPr marL="0" indent="0">
                  <a:buNone/>
                </a:pPr>
                <a:endParaRPr lang="en-US" sz="2000" dirty="0"/>
              </a:p>
              <a:p>
                <a:pPr marL="0" indent="0">
                  <a:buNone/>
                </a:pPr>
                <a:endParaRPr lang="en-US" sz="2000" dirty="0"/>
              </a:p>
              <a:p>
                <a:r>
                  <a:rPr lang="en-US" dirty="0"/>
                  <a:t>Feature Unification operation</a:t>
                </a:r>
              </a:p>
              <a:p>
                <a:pPr marL="0" indent="0">
                  <a:buNone/>
                </a:pPr>
                <a:endParaRPr lang="en-US" dirty="0"/>
              </a:p>
            </p:txBody>
          </p:sp>
        </mc:Choice>
        <mc:Fallback xmlns="">
          <p:sp>
            <p:nvSpPr>
              <p:cNvPr id="3" name="Content Placeholder 2">
                <a:extLst>
                  <a:ext uri="{FF2B5EF4-FFF2-40B4-BE49-F238E27FC236}">
                    <a16:creationId xmlns:a16="http://schemas.microsoft.com/office/drawing/2014/main" id="{F65E0EFD-C74A-EE4A-BE7C-CB2FC51D862B}"/>
                  </a:ext>
                </a:extLst>
              </p:cNvPr>
              <p:cNvSpPr>
                <a:spLocks noGrp="1" noRot="1" noChangeAspect="1" noMove="1" noResize="1" noEditPoints="1" noAdjustHandles="1" noChangeArrowheads="1" noChangeShapeType="1" noTextEdit="1"/>
              </p:cNvSpPr>
              <p:nvPr>
                <p:ph idx="1"/>
              </p:nvPr>
            </p:nvSpPr>
            <p:spPr>
              <a:blipFill>
                <a:blip r:embed="rId2"/>
                <a:stretch>
                  <a:fillRect l="-1447" t="-2632"/>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4F8070AC-15C8-904A-8D8A-F3DF45E23399}"/>
              </a:ext>
            </a:extLst>
          </p:cNvPr>
          <p:cNvPicPr>
            <a:picLocks noChangeAspect="1"/>
          </p:cNvPicPr>
          <p:nvPr/>
        </p:nvPicPr>
        <p:blipFill>
          <a:blip r:embed="rId3"/>
          <a:stretch>
            <a:fillRect/>
          </a:stretch>
        </p:blipFill>
        <p:spPr>
          <a:xfrm>
            <a:off x="910267" y="4234712"/>
            <a:ext cx="6578600" cy="812800"/>
          </a:xfrm>
          <a:prstGeom prst="rect">
            <a:avLst/>
          </a:prstGeom>
        </p:spPr>
      </p:pic>
      <p:pic>
        <p:nvPicPr>
          <p:cNvPr id="7" name="Picture 6">
            <a:extLst>
              <a:ext uri="{FF2B5EF4-FFF2-40B4-BE49-F238E27FC236}">
                <a16:creationId xmlns:a16="http://schemas.microsoft.com/office/drawing/2014/main" id="{ECF01A49-2139-0348-A45F-E42843C97D25}"/>
              </a:ext>
            </a:extLst>
          </p:cNvPr>
          <p:cNvPicPr>
            <a:picLocks noChangeAspect="1"/>
          </p:cNvPicPr>
          <p:nvPr/>
        </p:nvPicPr>
        <p:blipFill>
          <a:blip r:embed="rId4"/>
          <a:stretch>
            <a:fillRect/>
          </a:stretch>
        </p:blipFill>
        <p:spPr>
          <a:xfrm>
            <a:off x="910267" y="5643563"/>
            <a:ext cx="5384800" cy="533400"/>
          </a:xfrm>
          <a:prstGeom prst="rect">
            <a:avLst/>
          </a:prstGeom>
        </p:spPr>
      </p:pic>
    </p:spTree>
    <p:extLst>
      <p:ext uri="{BB962C8B-B14F-4D97-AF65-F5344CB8AC3E}">
        <p14:creationId xmlns:p14="http://schemas.microsoft.com/office/powerpoint/2010/main" val="29618672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54038-AEB3-454E-A34B-DF14F4A572D1}"/>
              </a:ext>
            </a:extLst>
          </p:cNvPr>
          <p:cNvSpPr>
            <a:spLocks noGrp="1"/>
          </p:cNvSpPr>
          <p:nvPr>
            <p:ph type="title"/>
          </p:nvPr>
        </p:nvSpPr>
        <p:spPr/>
        <p:txBody>
          <a:bodyPr>
            <a:normAutofit/>
          </a:bodyPr>
          <a:lstStyle/>
          <a:p>
            <a:r>
              <a:rPr lang="en-US" sz="4000" dirty="0"/>
              <a:t>Reiss’s (2017) analysis of Russian ‘v’</a:t>
            </a:r>
          </a:p>
        </p:txBody>
      </p:sp>
      <p:sp>
        <p:nvSpPr>
          <p:cNvPr id="3" name="Content Placeholder 2">
            <a:extLst>
              <a:ext uri="{FF2B5EF4-FFF2-40B4-BE49-F238E27FC236}">
                <a16:creationId xmlns:a16="http://schemas.microsoft.com/office/drawing/2014/main" id="{EF0E01CD-6832-B748-B872-32CCC9DA9C13}"/>
              </a:ext>
            </a:extLst>
          </p:cNvPr>
          <p:cNvSpPr>
            <a:spLocks noGrp="1"/>
          </p:cNvSpPr>
          <p:nvPr>
            <p:ph idx="1"/>
          </p:nvPr>
        </p:nvSpPr>
        <p:spPr/>
        <p:txBody>
          <a:bodyPr/>
          <a:lstStyle/>
          <a:p>
            <a:r>
              <a:rPr lang="en-US" dirty="0"/>
              <a:t>No assimilation before ‘v’</a:t>
            </a:r>
          </a:p>
          <a:p>
            <a:pPr lvl="1"/>
            <a:r>
              <a:rPr lang="en-US" dirty="0"/>
              <a:t>Since /V/ is not specified for [voice], it does not trigger VA in preceding </a:t>
            </a:r>
            <a:r>
              <a:rPr lang="en-US" dirty="0" err="1"/>
              <a:t>obstruents</a:t>
            </a:r>
            <a:endParaRPr lang="en-US" dirty="0"/>
          </a:p>
        </p:txBody>
      </p:sp>
    </p:spTree>
    <p:extLst>
      <p:ext uri="{BB962C8B-B14F-4D97-AF65-F5344CB8AC3E}">
        <p14:creationId xmlns:p14="http://schemas.microsoft.com/office/powerpoint/2010/main" val="22805213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54038-AEB3-454E-A34B-DF14F4A572D1}"/>
              </a:ext>
            </a:extLst>
          </p:cNvPr>
          <p:cNvSpPr>
            <a:spLocks noGrp="1"/>
          </p:cNvSpPr>
          <p:nvPr>
            <p:ph type="title"/>
          </p:nvPr>
        </p:nvSpPr>
        <p:spPr/>
        <p:txBody>
          <a:bodyPr>
            <a:normAutofit/>
          </a:bodyPr>
          <a:lstStyle/>
          <a:p>
            <a:r>
              <a:rPr lang="en-US" sz="4000" dirty="0"/>
              <a:t>Reiss’s (2017) analysis of Russian ‘v’</a:t>
            </a:r>
          </a:p>
        </p:txBody>
      </p:sp>
      <p:sp>
        <p:nvSpPr>
          <p:cNvPr id="3" name="Content Placeholder 2">
            <a:extLst>
              <a:ext uri="{FF2B5EF4-FFF2-40B4-BE49-F238E27FC236}">
                <a16:creationId xmlns:a16="http://schemas.microsoft.com/office/drawing/2014/main" id="{EF0E01CD-6832-B748-B872-32CCC9DA9C13}"/>
              </a:ext>
            </a:extLst>
          </p:cNvPr>
          <p:cNvSpPr>
            <a:spLocks noGrp="1"/>
          </p:cNvSpPr>
          <p:nvPr>
            <p:ph idx="1"/>
          </p:nvPr>
        </p:nvSpPr>
        <p:spPr/>
        <p:txBody>
          <a:bodyPr/>
          <a:lstStyle/>
          <a:p>
            <a:r>
              <a:rPr lang="en-US" dirty="0"/>
              <a:t>Final devoicing of ‘v’</a:t>
            </a:r>
          </a:p>
        </p:txBody>
      </p:sp>
      <p:pic>
        <p:nvPicPr>
          <p:cNvPr id="5" name="Picture 4">
            <a:extLst>
              <a:ext uri="{FF2B5EF4-FFF2-40B4-BE49-F238E27FC236}">
                <a16:creationId xmlns:a16="http://schemas.microsoft.com/office/drawing/2014/main" id="{E0E40285-DF15-0244-B200-0F60E818C81A}"/>
              </a:ext>
            </a:extLst>
          </p:cNvPr>
          <p:cNvPicPr>
            <a:picLocks noChangeAspect="1"/>
          </p:cNvPicPr>
          <p:nvPr/>
        </p:nvPicPr>
        <p:blipFill>
          <a:blip r:embed="rId2"/>
          <a:stretch>
            <a:fillRect/>
          </a:stretch>
        </p:blipFill>
        <p:spPr>
          <a:xfrm>
            <a:off x="756241" y="2311644"/>
            <a:ext cx="7043036" cy="4212759"/>
          </a:xfrm>
          <a:prstGeom prst="rect">
            <a:avLst/>
          </a:prstGeom>
        </p:spPr>
      </p:pic>
    </p:spTree>
    <p:extLst>
      <p:ext uri="{BB962C8B-B14F-4D97-AF65-F5344CB8AC3E}">
        <p14:creationId xmlns:p14="http://schemas.microsoft.com/office/powerpoint/2010/main" val="3129527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B60AA-A0F5-0846-ADDF-3D563869D75D}"/>
              </a:ext>
            </a:extLst>
          </p:cNvPr>
          <p:cNvSpPr>
            <a:spLocks noGrp="1"/>
          </p:cNvSpPr>
          <p:nvPr>
            <p:ph type="title"/>
          </p:nvPr>
        </p:nvSpPr>
        <p:spPr/>
        <p:txBody>
          <a:bodyPr>
            <a:normAutofit/>
          </a:bodyPr>
          <a:lstStyle/>
          <a:p>
            <a:r>
              <a:rPr lang="en-US" sz="4000" dirty="0"/>
              <a:t>Reiss’s (2017) analysis of Russian ‘v’</a:t>
            </a:r>
          </a:p>
        </p:txBody>
      </p:sp>
      <p:sp>
        <p:nvSpPr>
          <p:cNvPr id="3" name="Content Placeholder 2">
            <a:extLst>
              <a:ext uri="{FF2B5EF4-FFF2-40B4-BE49-F238E27FC236}">
                <a16:creationId xmlns:a16="http://schemas.microsoft.com/office/drawing/2014/main" id="{48A15AF5-31F5-9E4D-A7B1-7F180B7683FC}"/>
              </a:ext>
            </a:extLst>
          </p:cNvPr>
          <p:cNvSpPr>
            <a:spLocks noGrp="1"/>
          </p:cNvSpPr>
          <p:nvPr>
            <p:ph idx="1"/>
          </p:nvPr>
        </p:nvSpPr>
        <p:spPr/>
        <p:txBody>
          <a:bodyPr/>
          <a:lstStyle/>
          <a:p>
            <a:r>
              <a:rPr lang="en-US" dirty="0"/>
              <a:t>Assimilation in voiced clusters</a:t>
            </a:r>
          </a:p>
        </p:txBody>
      </p:sp>
      <p:pic>
        <p:nvPicPr>
          <p:cNvPr id="5" name="Picture 4">
            <a:extLst>
              <a:ext uri="{FF2B5EF4-FFF2-40B4-BE49-F238E27FC236}">
                <a16:creationId xmlns:a16="http://schemas.microsoft.com/office/drawing/2014/main" id="{30EBD128-DD6B-B748-B3DA-62E30CB1D108}"/>
              </a:ext>
            </a:extLst>
          </p:cNvPr>
          <p:cNvPicPr>
            <a:picLocks noChangeAspect="1"/>
          </p:cNvPicPr>
          <p:nvPr/>
        </p:nvPicPr>
        <p:blipFill>
          <a:blip r:embed="rId2"/>
          <a:stretch>
            <a:fillRect/>
          </a:stretch>
        </p:blipFill>
        <p:spPr>
          <a:xfrm>
            <a:off x="628650" y="2387636"/>
            <a:ext cx="7899381" cy="3789327"/>
          </a:xfrm>
          <a:prstGeom prst="rect">
            <a:avLst/>
          </a:prstGeom>
        </p:spPr>
      </p:pic>
    </p:spTree>
    <p:extLst>
      <p:ext uri="{BB962C8B-B14F-4D97-AF65-F5344CB8AC3E}">
        <p14:creationId xmlns:p14="http://schemas.microsoft.com/office/powerpoint/2010/main" val="795720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0058D-AB5C-174A-833E-E558AD37994A}"/>
              </a:ext>
            </a:extLst>
          </p:cNvPr>
          <p:cNvSpPr>
            <a:spLocks noGrp="1"/>
          </p:cNvSpPr>
          <p:nvPr>
            <p:ph type="title"/>
          </p:nvPr>
        </p:nvSpPr>
        <p:spPr/>
        <p:txBody>
          <a:bodyPr>
            <a:normAutofit/>
          </a:bodyPr>
          <a:lstStyle/>
          <a:p>
            <a:r>
              <a:rPr lang="en-US" sz="4000" dirty="0"/>
              <a:t>Reiss’s (2017) analysis of Russian ‘v’</a:t>
            </a:r>
          </a:p>
        </p:txBody>
      </p:sp>
      <p:sp>
        <p:nvSpPr>
          <p:cNvPr id="3" name="Content Placeholder 2">
            <a:extLst>
              <a:ext uri="{FF2B5EF4-FFF2-40B4-BE49-F238E27FC236}">
                <a16:creationId xmlns:a16="http://schemas.microsoft.com/office/drawing/2014/main" id="{2B6B94C5-24FA-FB4C-B8E7-B8B74E0870D7}"/>
              </a:ext>
            </a:extLst>
          </p:cNvPr>
          <p:cNvSpPr>
            <a:spLocks noGrp="1"/>
          </p:cNvSpPr>
          <p:nvPr>
            <p:ph idx="1"/>
          </p:nvPr>
        </p:nvSpPr>
        <p:spPr/>
        <p:txBody>
          <a:bodyPr/>
          <a:lstStyle/>
          <a:p>
            <a:r>
              <a:rPr lang="en-US" dirty="0"/>
              <a:t>Assimilation in voiceless clusters</a:t>
            </a:r>
          </a:p>
        </p:txBody>
      </p:sp>
      <p:pic>
        <p:nvPicPr>
          <p:cNvPr id="4" name="Picture 3">
            <a:extLst>
              <a:ext uri="{FF2B5EF4-FFF2-40B4-BE49-F238E27FC236}">
                <a16:creationId xmlns:a16="http://schemas.microsoft.com/office/drawing/2014/main" id="{69240BEE-5BEC-8640-8844-60BB1722C244}"/>
              </a:ext>
            </a:extLst>
          </p:cNvPr>
          <p:cNvPicPr>
            <a:picLocks noChangeAspect="1"/>
          </p:cNvPicPr>
          <p:nvPr/>
        </p:nvPicPr>
        <p:blipFill>
          <a:blip r:embed="rId2"/>
          <a:stretch>
            <a:fillRect/>
          </a:stretch>
        </p:blipFill>
        <p:spPr>
          <a:xfrm>
            <a:off x="628650" y="2353471"/>
            <a:ext cx="7886700" cy="3823492"/>
          </a:xfrm>
          <a:prstGeom prst="rect">
            <a:avLst/>
          </a:prstGeom>
        </p:spPr>
      </p:pic>
    </p:spTree>
    <p:extLst>
      <p:ext uri="{BB962C8B-B14F-4D97-AF65-F5344CB8AC3E}">
        <p14:creationId xmlns:p14="http://schemas.microsoft.com/office/powerpoint/2010/main" val="1976308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61895-A873-C44F-BD5F-B0C57F19F20F}"/>
              </a:ext>
            </a:extLst>
          </p:cNvPr>
          <p:cNvSpPr>
            <a:spLocks noGrp="1"/>
          </p:cNvSpPr>
          <p:nvPr>
            <p:ph type="title"/>
          </p:nvPr>
        </p:nvSpPr>
        <p:spPr/>
        <p:txBody>
          <a:bodyPr/>
          <a:lstStyle/>
          <a:p>
            <a:r>
              <a:rPr lang="en-US" dirty="0"/>
              <a:t>Voicing assimilation: Representation</a:t>
            </a:r>
          </a:p>
        </p:txBody>
      </p:sp>
      <p:sp>
        <p:nvSpPr>
          <p:cNvPr id="3" name="Content Placeholder 2">
            <a:extLst>
              <a:ext uri="{FF2B5EF4-FFF2-40B4-BE49-F238E27FC236}">
                <a16:creationId xmlns:a16="http://schemas.microsoft.com/office/drawing/2014/main" id="{A5C46E6B-0DBB-4946-AA73-27D9E050C201}"/>
              </a:ext>
            </a:extLst>
          </p:cNvPr>
          <p:cNvSpPr>
            <a:spLocks noGrp="1"/>
          </p:cNvSpPr>
          <p:nvPr>
            <p:ph idx="1"/>
          </p:nvPr>
        </p:nvSpPr>
        <p:spPr/>
        <p:txBody>
          <a:bodyPr>
            <a:normAutofit/>
          </a:bodyPr>
          <a:lstStyle/>
          <a:p>
            <a:r>
              <a:rPr lang="en-US" dirty="0"/>
              <a:t>OT account (</a:t>
            </a:r>
            <a:r>
              <a:rPr lang="en-US" dirty="0" err="1"/>
              <a:t>Petrova</a:t>
            </a:r>
            <a:r>
              <a:rPr lang="en-US" dirty="0"/>
              <a:t> et al, 2006)</a:t>
            </a:r>
          </a:p>
          <a:p>
            <a:pPr lvl="1"/>
            <a:r>
              <a:rPr lang="en-US" b="1" dirty="0"/>
              <a:t>ID </a:t>
            </a:r>
            <a:r>
              <a:rPr lang="en-US" b="1" dirty="0" err="1"/>
              <a:t>Presonorant</a:t>
            </a:r>
            <a:r>
              <a:rPr lang="en-US" b="1" dirty="0"/>
              <a:t> Voice</a:t>
            </a:r>
            <a:br>
              <a:rPr lang="en-US" dirty="0"/>
            </a:br>
            <a:r>
              <a:rPr lang="en-US" sz="2000" i="1" dirty="0"/>
              <a:t>An obstruent in </a:t>
            </a:r>
            <a:r>
              <a:rPr lang="en-US" sz="2000" i="1" dirty="0" err="1"/>
              <a:t>presonorant</a:t>
            </a:r>
            <a:r>
              <a:rPr lang="en-US" sz="2000" i="1" dirty="0"/>
              <a:t> position must be faithful to the input specification for voice. </a:t>
            </a:r>
          </a:p>
          <a:p>
            <a:pPr lvl="1"/>
            <a:r>
              <a:rPr lang="en-US" b="1" dirty="0"/>
              <a:t>Agree Laryngeal</a:t>
            </a:r>
            <a:br>
              <a:rPr lang="en-US" dirty="0"/>
            </a:br>
            <a:r>
              <a:rPr lang="en-US" sz="2000" i="1" dirty="0" err="1"/>
              <a:t>Obstruents</a:t>
            </a:r>
            <a:r>
              <a:rPr lang="en-US" sz="2000" i="1" dirty="0"/>
              <a:t> in clusters must agree in laryngeal specifications. </a:t>
            </a:r>
          </a:p>
          <a:p>
            <a:pPr lvl="1"/>
            <a:r>
              <a:rPr lang="en-US" dirty="0"/>
              <a:t>*</a:t>
            </a:r>
            <a:r>
              <a:rPr lang="en-US" b="1" dirty="0"/>
              <a:t>voice</a:t>
            </a:r>
            <a:br>
              <a:rPr lang="en-US" dirty="0"/>
            </a:br>
            <a:r>
              <a:rPr lang="en-US" sz="2000" i="1" dirty="0"/>
              <a:t>Voiced </a:t>
            </a:r>
            <a:r>
              <a:rPr lang="en-US" sz="2000" i="1" dirty="0" err="1"/>
              <a:t>obstruents</a:t>
            </a:r>
            <a:r>
              <a:rPr lang="en-US" sz="2000" i="1" dirty="0"/>
              <a:t> are prohibited. </a:t>
            </a:r>
          </a:p>
          <a:p>
            <a:pPr lvl="1"/>
            <a:r>
              <a:rPr lang="en-US" b="1" dirty="0"/>
              <a:t>ID voice</a:t>
            </a:r>
            <a:br>
              <a:rPr lang="en-US" dirty="0"/>
            </a:br>
            <a:r>
              <a:rPr lang="en-US" sz="2000" i="1" dirty="0"/>
              <a:t>Correspondent input and output segments have the same specification for [voice].</a:t>
            </a:r>
            <a:endParaRPr lang="en-US" i="1" dirty="0"/>
          </a:p>
        </p:txBody>
      </p:sp>
    </p:spTree>
    <p:extLst>
      <p:ext uri="{BB962C8B-B14F-4D97-AF65-F5344CB8AC3E}">
        <p14:creationId xmlns:p14="http://schemas.microsoft.com/office/powerpoint/2010/main" val="308083767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2D0DB-9366-2E48-B6AB-CF97A18DE563}"/>
              </a:ext>
            </a:extLst>
          </p:cNvPr>
          <p:cNvSpPr>
            <a:spLocks noGrp="1"/>
          </p:cNvSpPr>
          <p:nvPr>
            <p:ph type="title"/>
          </p:nvPr>
        </p:nvSpPr>
        <p:spPr/>
        <p:txBody>
          <a:bodyPr/>
          <a:lstStyle/>
          <a:p>
            <a:r>
              <a:rPr lang="en-US" dirty="0"/>
              <a:t>Reiss’s account on contrast in phonology</a:t>
            </a:r>
          </a:p>
        </p:txBody>
      </p:sp>
      <p:sp>
        <p:nvSpPr>
          <p:cNvPr id="3" name="Content Placeholder 2">
            <a:extLst>
              <a:ext uri="{FF2B5EF4-FFF2-40B4-BE49-F238E27FC236}">
                <a16:creationId xmlns:a16="http://schemas.microsoft.com/office/drawing/2014/main" id="{E6196A22-2794-624E-A931-477C32D61D21}"/>
              </a:ext>
            </a:extLst>
          </p:cNvPr>
          <p:cNvSpPr>
            <a:spLocks noGrp="1"/>
          </p:cNvSpPr>
          <p:nvPr>
            <p:ph idx="1"/>
          </p:nvPr>
        </p:nvSpPr>
        <p:spPr/>
        <p:txBody>
          <a:bodyPr/>
          <a:lstStyle/>
          <a:p>
            <a:r>
              <a:rPr lang="en-US" dirty="0"/>
              <a:t>Rules operate on segments regardless their status in phonology.</a:t>
            </a:r>
          </a:p>
          <a:p>
            <a:pPr lvl="1"/>
            <a:r>
              <a:rPr lang="en-US" dirty="0"/>
              <a:t>Final devoicing and Voicing Assimilation rules apply to contrastive segments (e.g. voiced and voiceless </a:t>
            </a:r>
            <a:r>
              <a:rPr lang="en-US" dirty="0" err="1"/>
              <a:t>obstruents</a:t>
            </a:r>
            <a:r>
              <a:rPr lang="en-US" dirty="0"/>
              <a:t> specified with [+voice] or [–voice]) and non-contrastive segments (e.g. underspecified /V/) in the similar fashion and produce the same results.</a:t>
            </a:r>
          </a:p>
          <a:p>
            <a:r>
              <a:rPr lang="en-US" dirty="0"/>
              <a:t>Reiss reiterates Halle’s (1959) claim about Russian [</a:t>
            </a:r>
            <a:r>
              <a:rPr lang="en-US" dirty="0" err="1"/>
              <a:t>γ</a:t>
            </a:r>
            <a:r>
              <a:rPr lang="en-US" dirty="0"/>
              <a:t>]</a:t>
            </a:r>
          </a:p>
          <a:p>
            <a:pPr lvl="1"/>
            <a:r>
              <a:rPr lang="en-US" dirty="0" err="1"/>
              <a:t>me</a:t>
            </a:r>
            <a:r>
              <a:rPr lang="en-US" u="sng" dirty="0" err="1"/>
              <a:t>x</a:t>
            </a:r>
            <a:r>
              <a:rPr lang="en-US" dirty="0" err="1"/>
              <a:t>a</a:t>
            </a:r>
            <a:r>
              <a:rPr lang="en-US" dirty="0"/>
              <a:t>  [x]   ‘fur’ </a:t>
            </a:r>
            <a:r>
              <a:rPr lang="en-US" i="1" dirty="0" err="1"/>
              <a:t>Gen.sg</a:t>
            </a:r>
            <a:r>
              <a:rPr lang="en-US" i="1" dirty="0"/>
              <a:t>.</a:t>
            </a:r>
            <a:r>
              <a:rPr lang="en-US" dirty="0"/>
              <a:t>		/x/ </a:t>
            </a:r>
            <a:r>
              <a:rPr lang="en-US" dirty="0">
                <a:sym typeface="Wingdings" pitchFamily="2" charset="2"/>
              </a:rPr>
              <a:t> [x]</a:t>
            </a:r>
            <a:endParaRPr lang="en-US" dirty="0"/>
          </a:p>
          <a:p>
            <a:pPr lvl="1"/>
            <a:r>
              <a:rPr lang="en-US" dirty="0" err="1"/>
              <a:t>me</a:t>
            </a:r>
            <a:r>
              <a:rPr lang="en-US" u="sng" dirty="0" err="1"/>
              <a:t>x</a:t>
            </a:r>
            <a:r>
              <a:rPr lang="en-US" dirty="0"/>
              <a:t> </a:t>
            </a:r>
            <a:r>
              <a:rPr lang="en-US" dirty="0" err="1"/>
              <a:t>bɨ</a:t>
            </a:r>
            <a:r>
              <a:rPr lang="en-US" dirty="0"/>
              <a:t>  [</a:t>
            </a:r>
            <a:r>
              <a:rPr lang="en-US" dirty="0" err="1"/>
              <a:t>γ</a:t>
            </a:r>
            <a:r>
              <a:rPr lang="en-US" dirty="0"/>
              <a:t>] ‘fur would…’		/x/ </a:t>
            </a:r>
            <a:r>
              <a:rPr lang="en-US" dirty="0">
                <a:sym typeface="Wingdings" pitchFamily="2" charset="2"/>
              </a:rPr>
              <a:t> </a:t>
            </a:r>
            <a:r>
              <a:rPr lang="en-US" dirty="0"/>
              <a:t>[</a:t>
            </a:r>
            <a:r>
              <a:rPr lang="en-US" dirty="0" err="1"/>
              <a:t>γ</a:t>
            </a:r>
            <a:r>
              <a:rPr lang="en-US" dirty="0"/>
              <a:t>]</a:t>
            </a:r>
          </a:p>
        </p:txBody>
      </p:sp>
    </p:spTree>
    <p:extLst>
      <p:ext uri="{BB962C8B-B14F-4D97-AF65-F5344CB8AC3E}">
        <p14:creationId xmlns:p14="http://schemas.microsoft.com/office/powerpoint/2010/main" val="48884894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1E72C-C14A-0442-ACCA-C819C934919D}"/>
              </a:ext>
            </a:extLst>
          </p:cNvPr>
          <p:cNvSpPr>
            <a:spLocks noGrp="1"/>
          </p:cNvSpPr>
          <p:nvPr>
            <p:ph type="title"/>
          </p:nvPr>
        </p:nvSpPr>
        <p:spPr/>
        <p:txBody>
          <a:bodyPr/>
          <a:lstStyle/>
          <a:p>
            <a:r>
              <a:rPr lang="en-US" dirty="0"/>
              <a:t>Reiss vs. Dresher on contrast</a:t>
            </a:r>
          </a:p>
        </p:txBody>
      </p:sp>
      <p:sp>
        <p:nvSpPr>
          <p:cNvPr id="3" name="Content Placeholder 2">
            <a:extLst>
              <a:ext uri="{FF2B5EF4-FFF2-40B4-BE49-F238E27FC236}">
                <a16:creationId xmlns:a16="http://schemas.microsoft.com/office/drawing/2014/main" id="{470DB869-651E-3B4A-A314-F722344B4192}"/>
              </a:ext>
            </a:extLst>
          </p:cNvPr>
          <p:cNvSpPr>
            <a:spLocks noGrp="1"/>
          </p:cNvSpPr>
          <p:nvPr>
            <p:ph idx="1"/>
          </p:nvPr>
        </p:nvSpPr>
        <p:spPr/>
        <p:txBody>
          <a:bodyPr/>
          <a:lstStyle/>
          <a:p>
            <a:r>
              <a:rPr lang="en-US" dirty="0"/>
              <a:t>Dresher (2003) (among others) argues that contrast is a foundation corner of phonology</a:t>
            </a:r>
          </a:p>
          <a:p>
            <a:r>
              <a:rPr lang="en-US" dirty="0"/>
              <a:t>Reiss (2017) argues that contrast is irrelevant in phonological computation</a:t>
            </a:r>
          </a:p>
          <a:p>
            <a:endParaRPr lang="en-US" dirty="0"/>
          </a:p>
          <a:p>
            <a:r>
              <a:rPr lang="en-US" dirty="0"/>
              <a:t>Are both positions mutually exclusive?</a:t>
            </a:r>
          </a:p>
        </p:txBody>
      </p:sp>
    </p:spTree>
    <p:extLst>
      <p:ext uri="{BB962C8B-B14F-4D97-AF65-F5344CB8AC3E}">
        <p14:creationId xmlns:p14="http://schemas.microsoft.com/office/powerpoint/2010/main" val="129449222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39C9A-53DD-AD47-9DE9-0CA7B5C9E2BB}"/>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0876B98A-3E27-8E49-A9E2-43EEAE1A4DBE}"/>
              </a:ext>
            </a:extLst>
          </p:cNvPr>
          <p:cNvSpPr>
            <a:spLocks noGrp="1"/>
          </p:cNvSpPr>
          <p:nvPr>
            <p:ph idx="1"/>
          </p:nvPr>
        </p:nvSpPr>
        <p:spPr/>
        <p:txBody>
          <a:bodyPr>
            <a:normAutofit fontScale="62500" lnSpcReduction="20000"/>
          </a:bodyPr>
          <a:lstStyle/>
          <a:p>
            <a:r>
              <a:rPr lang="en-US" dirty="0" err="1"/>
              <a:t>Robblee</a:t>
            </a:r>
            <a:r>
              <a:rPr lang="en-US" dirty="0"/>
              <a:t>, K. E. &amp; Burton, M. W. (1997). Sonorant voicing transparency in Russian. </a:t>
            </a:r>
            <a:r>
              <a:rPr lang="en-US" i="1" dirty="0"/>
              <a:t>Annual Workshop on Formal Approaches to Slavic Linguistics. The Cornell meeting 1995</a:t>
            </a:r>
            <a:r>
              <a:rPr lang="en-US" dirty="0"/>
              <a:t>. 407-434. </a:t>
            </a:r>
          </a:p>
          <a:p>
            <a:r>
              <a:rPr lang="en-US" dirty="0"/>
              <a:t>Dresher, B. E. (2003). The Contrastive hierarchy in phonology. </a:t>
            </a:r>
            <a:r>
              <a:rPr lang="en-US" i="1" dirty="0"/>
              <a:t>Toronto Working Papers in Linguistics </a:t>
            </a:r>
            <a:r>
              <a:rPr lang="en-US" b="1" dirty="0"/>
              <a:t>20</a:t>
            </a:r>
            <a:r>
              <a:rPr lang="en-US" dirty="0"/>
              <a:t>: 47–62.</a:t>
            </a:r>
          </a:p>
          <a:p>
            <a:r>
              <a:rPr lang="en-US" dirty="0"/>
              <a:t>Kulikov, V. (2014). Voicing contrast in consonant clusters: evidence against sonorant transparency to voice assimilation in Russian. </a:t>
            </a:r>
            <a:r>
              <a:rPr lang="en-US" i="1" dirty="0"/>
              <a:t>Phonology, 30</a:t>
            </a:r>
            <a:r>
              <a:rPr lang="en-US" dirty="0"/>
              <a:t>(3), 423-452</a:t>
            </a:r>
          </a:p>
          <a:p>
            <a:r>
              <a:rPr lang="en-US" dirty="0" err="1"/>
              <a:t>Recaesens</a:t>
            </a:r>
            <a:r>
              <a:rPr lang="en-US" dirty="0"/>
              <a:t>, D. (2014). Gradient phonetic implementation of regressive voicing assimilation in Catalan </a:t>
            </a:r>
            <a:r>
              <a:rPr lang="en-US" dirty="0" err="1"/>
              <a:t>heterosyllabic</a:t>
            </a:r>
            <a:r>
              <a:rPr lang="en-US" dirty="0"/>
              <a:t> two- and three-consonant clusters. </a:t>
            </a:r>
            <a:r>
              <a:rPr lang="en-US" i="1" dirty="0" err="1"/>
              <a:t>Phonetica</a:t>
            </a:r>
            <a:r>
              <a:rPr lang="en-US" dirty="0"/>
              <a:t> 71, 128-156.</a:t>
            </a:r>
          </a:p>
          <a:p>
            <a:r>
              <a:rPr lang="en-US" dirty="0"/>
              <a:t>Reiss, C. (2017). Contrast is irrelevant in phonology: A simple account of Russian /v/ as /V/. In Bridget Samuels (ed.), </a:t>
            </a:r>
            <a:r>
              <a:rPr lang="en-US" i="1" dirty="0"/>
              <a:t>Beyond </a:t>
            </a:r>
            <a:r>
              <a:rPr lang="en-US" i="1" dirty="0" err="1"/>
              <a:t>markedness</a:t>
            </a:r>
            <a:r>
              <a:rPr lang="en-US" i="1" dirty="0"/>
              <a:t> in formal phonology</a:t>
            </a:r>
            <a:r>
              <a:rPr lang="en-US" dirty="0"/>
              <a:t> (pp. 23-46). Amsterdam: John Benjamins Publishing Company.</a:t>
            </a:r>
          </a:p>
          <a:p>
            <a:r>
              <a:rPr lang="en-US" dirty="0" err="1"/>
              <a:t>Slis</a:t>
            </a:r>
            <a:r>
              <a:rPr lang="en-US" dirty="0"/>
              <a:t>, I. H. (1986). Assimilation of voice in Dutch as a function of stress, word boundaries, and sex of speaker and listener. </a:t>
            </a:r>
            <a:r>
              <a:rPr lang="en-US" i="1" dirty="0"/>
              <a:t>Journal of Phonetics</a:t>
            </a:r>
            <a:r>
              <a:rPr lang="en-US" dirty="0"/>
              <a:t>, 14, 311-326.</a:t>
            </a:r>
          </a:p>
        </p:txBody>
      </p:sp>
    </p:spTree>
    <p:extLst>
      <p:ext uri="{BB962C8B-B14F-4D97-AF65-F5344CB8AC3E}">
        <p14:creationId xmlns:p14="http://schemas.microsoft.com/office/powerpoint/2010/main" val="4836149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5A422-CA3B-0D4D-8F7C-B1EB76451431}"/>
              </a:ext>
            </a:extLst>
          </p:cNvPr>
          <p:cNvSpPr>
            <a:spLocks noGrp="1"/>
          </p:cNvSpPr>
          <p:nvPr>
            <p:ph type="title"/>
          </p:nvPr>
        </p:nvSpPr>
        <p:spPr/>
        <p:txBody>
          <a:bodyPr/>
          <a:lstStyle/>
          <a:p>
            <a:r>
              <a:rPr lang="en-US" dirty="0"/>
              <a:t>Voicing assimilation: Representation</a:t>
            </a:r>
          </a:p>
        </p:txBody>
      </p:sp>
      <p:graphicFrame>
        <p:nvGraphicFramePr>
          <p:cNvPr id="4" name="Content Placeholder 3">
            <a:extLst>
              <a:ext uri="{FF2B5EF4-FFF2-40B4-BE49-F238E27FC236}">
                <a16:creationId xmlns:a16="http://schemas.microsoft.com/office/drawing/2014/main" id="{464A341D-64E6-9444-A04A-B3C7075B15C6}"/>
              </a:ext>
            </a:extLst>
          </p:cNvPr>
          <p:cNvGraphicFramePr>
            <a:graphicFrameLocks noGrp="1"/>
          </p:cNvGraphicFramePr>
          <p:nvPr>
            <p:ph idx="1"/>
            <p:extLst>
              <p:ext uri="{D42A27DB-BD31-4B8C-83A1-F6EECF244321}">
                <p14:modId xmlns:p14="http://schemas.microsoft.com/office/powerpoint/2010/main" val="1886063802"/>
              </p:ext>
            </p:extLst>
          </p:nvPr>
        </p:nvGraphicFramePr>
        <p:xfrm>
          <a:off x="628650" y="1825625"/>
          <a:ext cx="7792337" cy="4079240"/>
        </p:xfrm>
        <a:graphic>
          <a:graphicData uri="http://schemas.openxmlformats.org/drawingml/2006/table">
            <a:tbl>
              <a:tblPr firstRow="1" bandRow="1">
                <a:tableStyleId>{073A0DAA-6AF3-43AB-8588-CEC1D06C72B9}</a:tableStyleId>
              </a:tblPr>
              <a:tblGrid>
                <a:gridCol w="1523901">
                  <a:extLst>
                    <a:ext uri="{9D8B030D-6E8A-4147-A177-3AD203B41FA5}">
                      <a16:colId xmlns:a16="http://schemas.microsoft.com/office/drawing/2014/main" val="549074872"/>
                    </a:ext>
                  </a:extLst>
                </a:gridCol>
                <a:gridCol w="1696733">
                  <a:extLst>
                    <a:ext uri="{9D8B030D-6E8A-4147-A177-3AD203B41FA5}">
                      <a16:colId xmlns:a16="http://schemas.microsoft.com/office/drawing/2014/main" val="314018638"/>
                    </a:ext>
                  </a:extLst>
                </a:gridCol>
                <a:gridCol w="1696733">
                  <a:extLst>
                    <a:ext uri="{9D8B030D-6E8A-4147-A177-3AD203B41FA5}">
                      <a16:colId xmlns:a16="http://schemas.microsoft.com/office/drawing/2014/main" val="1305752109"/>
                    </a:ext>
                  </a:extLst>
                </a:gridCol>
                <a:gridCol w="1351069">
                  <a:extLst>
                    <a:ext uri="{9D8B030D-6E8A-4147-A177-3AD203B41FA5}">
                      <a16:colId xmlns:a16="http://schemas.microsoft.com/office/drawing/2014/main" val="2853276574"/>
                    </a:ext>
                  </a:extLst>
                </a:gridCol>
                <a:gridCol w="1523901">
                  <a:extLst>
                    <a:ext uri="{9D8B030D-6E8A-4147-A177-3AD203B41FA5}">
                      <a16:colId xmlns:a16="http://schemas.microsoft.com/office/drawing/2014/main" val="4249034279"/>
                    </a:ext>
                  </a:extLst>
                </a:gridCol>
              </a:tblGrid>
              <a:tr h="370840">
                <a:tc>
                  <a:txBody>
                    <a:bodyPr/>
                    <a:lstStyle/>
                    <a:p>
                      <a:r>
                        <a:rPr lang="en-US" b="0" dirty="0"/>
                        <a:t>/dub/</a:t>
                      </a:r>
                    </a:p>
                  </a:txBody>
                  <a:tcPr>
                    <a:solidFill>
                      <a:schemeClr val="bg2">
                        <a:lumMod val="50000"/>
                      </a:schemeClr>
                    </a:solidFill>
                  </a:tcPr>
                </a:tc>
                <a:tc>
                  <a:txBody>
                    <a:bodyPr/>
                    <a:lstStyle/>
                    <a:p>
                      <a:r>
                        <a:rPr lang="en-US" dirty="0"/>
                        <a:t>ID </a:t>
                      </a:r>
                      <a:r>
                        <a:rPr lang="en-US" dirty="0" err="1"/>
                        <a:t>Preson</a:t>
                      </a:r>
                      <a:r>
                        <a:rPr lang="en-US" dirty="0"/>
                        <a:t> voice</a:t>
                      </a:r>
                    </a:p>
                  </a:txBody>
                  <a:tcPr>
                    <a:solidFill>
                      <a:schemeClr val="bg2">
                        <a:lumMod val="50000"/>
                      </a:schemeClr>
                    </a:solidFill>
                  </a:tcPr>
                </a:tc>
                <a:tc>
                  <a:txBody>
                    <a:bodyPr/>
                    <a:lstStyle/>
                    <a:p>
                      <a:r>
                        <a:rPr lang="en-US" dirty="0"/>
                        <a:t>Agree Lar</a:t>
                      </a:r>
                    </a:p>
                  </a:txBody>
                  <a:tcPr>
                    <a:solidFill>
                      <a:schemeClr val="bg2">
                        <a:lumMod val="50000"/>
                      </a:schemeClr>
                    </a:solidFill>
                  </a:tcPr>
                </a:tc>
                <a:tc>
                  <a:txBody>
                    <a:bodyPr/>
                    <a:lstStyle/>
                    <a:p>
                      <a:r>
                        <a:rPr lang="en-US" dirty="0"/>
                        <a:t>* voice</a:t>
                      </a:r>
                    </a:p>
                  </a:txBody>
                  <a:tcPr>
                    <a:solidFill>
                      <a:schemeClr val="bg2">
                        <a:lumMod val="50000"/>
                      </a:schemeClr>
                    </a:solidFill>
                  </a:tcPr>
                </a:tc>
                <a:tc>
                  <a:txBody>
                    <a:bodyPr/>
                    <a:lstStyle/>
                    <a:p>
                      <a:r>
                        <a:rPr lang="en-US" dirty="0"/>
                        <a:t>ID voice</a:t>
                      </a:r>
                    </a:p>
                  </a:txBody>
                  <a:tcPr>
                    <a:solidFill>
                      <a:schemeClr val="bg2">
                        <a:lumMod val="50000"/>
                      </a:schemeClr>
                    </a:solidFill>
                  </a:tcPr>
                </a:tc>
                <a:extLst>
                  <a:ext uri="{0D108BD9-81ED-4DB2-BD59-A6C34878D82A}">
                    <a16:rowId xmlns:a16="http://schemas.microsoft.com/office/drawing/2014/main" val="2138452007"/>
                  </a:ext>
                </a:extLst>
              </a:tr>
              <a:tr h="370840">
                <a:tc>
                  <a:txBody>
                    <a:bodyPr/>
                    <a:lstStyle/>
                    <a:p>
                      <a:r>
                        <a:rPr lang="en-US" dirty="0"/>
                        <a:t>         [dub]</a:t>
                      </a:r>
                    </a:p>
                  </a:txBody>
                  <a:tcPr/>
                </a:tc>
                <a:tc>
                  <a:txBody>
                    <a:bodyPr/>
                    <a:lstStyle/>
                    <a:p>
                      <a:endParaRPr lang="en-US" dirty="0"/>
                    </a:p>
                  </a:txBody>
                  <a:tcPr/>
                </a:tc>
                <a:tc>
                  <a:txBody>
                    <a:bodyPr/>
                    <a:lstStyle/>
                    <a:p>
                      <a:endParaRPr lang="en-US" dirty="0"/>
                    </a:p>
                  </a:txBody>
                  <a:tcPr/>
                </a:tc>
                <a:tc>
                  <a:txBody>
                    <a:bodyPr/>
                    <a:lstStyle/>
                    <a:p>
                      <a:pPr algn="ctr"/>
                      <a:r>
                        <a:rPr lang="en-US" dirty="0"/>
                        <a:t>*!</a:t>
                      </a:r>
                    </a:p>
                  </a:txBody>
                  <a:tcPr/>
                </a:tc>
                <a:tc>
                  <a:txBody>
                    <a:bodyPr/>
                    <a:lstStyle/>
                    <a:p>
                      <a:pPr algn="ctr"/>
                      <a:endParaRPr lang="en-US" dirty="0"/>
                    </a:p>
                  </a:txBody>
                  <a:tcPr/>
                </a:tc>
                <a:extLst>
                  <a:ext uri="{0D108BD9-81ED-4DB2-BD59-A6C34878D82A}">
                    <a16:rowId xmlns:a16="http://schemas.microsoft.com/office/drawing/2014/main" val="1848810014"/>
                  </a:ext>
                </a:extLst>
              </a:tr>
              <a:tr h="370840">
                <a:tc>
                  <a:txBody>
                    <a:bodyPr/>
                    <a:lstStyle/>
                    <a:p>
                      <a:r>
                        <a:rPr lang="en-US" dirty="0"/>
                        <a:t>👉🏿    [dup]</a:t>
                      </a:r>
                    </a:p>
                  </a:txBody>
                  <a:tcPr/>
                </a:tc>
                <a:tc>
                  <a:txBody>
                    <a:bodyPr/>
                    <a:lstStyle/>
                    <a:p>
                      <a:endParaRPr lang="en-US" dirty="0"/>
                    </a:p>
                  </a:txBody>
                  <a:tcPr/>
                </a:tc>
                <a:tc>
                  <a:txBody>
                    <a:bodyPr/>
                    <a:lstStyle/>
                    <a:p>
                      <a:endParaRPr lang="en-US" dirty="0"/>
                    </a:p>
                  </a:txBody>
                  <a:tcPr/>
                </a:tc>
                <a:tc>
                  <a:txBody>
                    <a:bodyPr/>
                    <a:lstStyle/>
                    <a:p>
                      <a:pPr algn="ctr"/>
                      <a:endParaRPr lang="en-US" dirty="0"/>
                    </a:p>
                  </a:txBody>
                  <a:tcPr/>
                </a:tc>
                <a:tc>
                  <a:txBody>
                    <a:bodyPr/>
                    <a:lstStyle/>
                    <a:p>
                      <a:pPr algn="ctr"/>
                      <a:r>
                        <a:rPr lang="en-US" dirty="0"/>
                        <a:t>*</a:t>
                      </a:r>
                    </a:p>
                  </a:txBody>
                  <a:tcPr/>
                </a:tc>
                <a:extLst>
                  <a:ext uri="{0D108BD9-81ED-4DB2-BD59-A6C34878D82A}">
                    <a16:rowId xmlns:a16="http://schemas.microsoft.com/office/drawing/2014/main" val="1420198144"/>
                  </a:ext>
                </a:extLst>
              </a:tr>
              <a:tr h="370840">
                <a:tc>
                  <a:txBody>
                    <a:bodyPr/>
                    <a:lstStyle/>
                    <a:p>
                      <a:r>
                        <a:rPr lang="en-US" dirty="0">
                          <a:solidFill>
                            <a:schemeClr val="bg1"/>
                          </a:solidFill>
                        </a:rPr>
                        <a:t>/dub to/</a:t>
                      </a:r>
                    </a:p>
                  </a:txBody>
                  <a:tcPr>
                    <a:solidFill>
                      <a:schemeClr val="bg2">
                        <a:lumMod val="50000"/>
                      </a:schemeClr>
                    </a:solidFill>
                  </a:tcPr>
                </a:tc>
                <a:tc>
                  <a:txBody>
                    <a:bodyPr/>
                    <a:lstStyle/>
                    <a:p>
                      <a:endParaRPr lang="en-US" dirty="0"/>
                    </a:p>
                  </a:txBody>
                  <a:tcPr>
                    <a:solidFill>
                      <a:schemeClr val="bg2">
                        <a:lumMod val="50000"/>
                      </a:schemeClr>
                    </a:solidFill>
                  </a:tcPr>
                </a:tc>
                <a:tc>
                  <a:txBody>
                    <a:bodyPr/>
                    <a:lstStyle/>
                    <a:p>
                      <a:endParaRPr lang="en-US" dirty="0"/>
                    </a:p>
                  </a:txBody>
                  <a:tcPr>
                    <a:solidFill>
                      <a:schemeClr val="bg2">
                        <a:lumMod val="50000"/>
                      </a:schemeClr>
                    </a:solidFill>
                  </a:tcPr>
                </a:tc>
                <a:tc>
                  <a:txBody>
                    <a:bodyPr/>
                    <a:lstStyle/>
                    <a:p>
                      <a:endParaRPr lang="en-US" dirty="0"/>
                    </a:p>
                  </a:txBody>
                  <a:tcPr>
                    <a:solidFill>
                      <a:schemeClr val="bg2">
                        <a:lumMod val="50000"/>
                      </a:schemeClr>
                    </a:solidFill>
                  </a:tcPr>
                </a:tc>
                <a:tc>
                  <a:txBody>
                    <a:bodyPr/>
                    <a:lstStyle/>
                    <a:p>
                      <a:endParaRPr lang="en-US" dirty="0"/>
                    </a:p>
                  </a:txBody>
                  <a:tcPr>
                    <a:solidFill>
                      <a:schemeClr val="bg2">
                        <a:lumMod val="50000"/>
                      </a:schemeClr>
                    </a:solidFill>
                  </a:tcPr>
                </a:tc>
                <a:extLst>
                  <a:ext uri="{0D108BD9-81ED-4DB2-BD59-A6C34878D82A}">
                    <a16:rowId xmlns:a16="http://schemas.microsoft.com/office/drawing/2014/main" val="3612575106"/>
                  </a:ext>
                </a:extLst>
              </a:tr>
              <a:tr h="370840">
                <a:tc>
                  <a:txBody>
                    <a:bodyPr/>
                    <a:lstStyle/>
                    <a:p>
                      <a:r>
                        <a:rPr lang="en-US" dirty="0"/>
                        <a:t>         [dub to]</a:t>
                      </a:r>
                    </a:p>
                  </a:txBody>
                  <a:tcPr/>
                </a:tc>
                <a:tc>
                  <a:txBody>
                    <a:bodyPr/>
                    <a:lstStyle/>
                    <a:p>
                      <a:pPr algn="ctr"/>
                      <a:endParaRPr lang="en-US" dirty="0"/>
                    </a:p>
                  </a:txBody>
                  <a:tcPr/>
                </a:tc>
                <a:tc>
                  <a:txBody>
                    <a:bodyPr/>
                    <a:lstStyle/>
                    <a:p>
                      <a:pPr algn="ctr"/>
                      <a:r>
                        <a:rPr lang="en-US" dirty="0"/>
                        <a:t>*!</a:t>
                      </a:r>
                    </a:p>
                  </a:txBody>
                  <a:tcPr/>
                </a:tc>
                <a:tc>
                  <a:txBody>
                    <a:bodyPr/>
                    <a:lstStyle/>
                    <a:p>
                      <a:pPr algn="ctr"/>
                      <a:r>
                        <a:rPr lang="en-US" dirty="0"/>
                        <a:t>*</a:t>
                      </a:r>
                    </a:p>
                  </a:txBody>
                  <a:tcPr/>
                </a:tc>
                <a:tc>
                  <a:txBody>
                    <a:bodyPr/>
                    <a:lstStyle/>
                    <a:p>
                      <a:pPr algn="ctr"/>
                      <a:endParaRPr lang="en-US" dirty="0"/>
                    </a:p>
                  </a:txBody>
                  <a:tcPr/>
                </a:tc>
                <a:extLst>
                  <a:ext uri="{0D108BD9-81ED-4DB2-BD59-A6C34878D82A}">
                    <a16:rowId xmlns:a16="http://schemas.microsoft.com/office/drawing/2014/main" val="1936353174"/>
                  </a:ext>
                </a:extLst>
              </a:tr>
              <a:tr h="370840">
                <a:tc>
                  <a:txBody>
                    <a:bodyPr/>
                    <a:lstStyle/>
                    <a:p>
                      <a:r>
                        <a:rPr lang="en-US" dirty="0"/>
                        <a:t>👉🏿    [dup to]</a:t>
                      </a:r>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a:t>*</a:t>
                      </a:r>
                    </a:p>
                  </a:txBody>
                  <a:tcPr/>
                </a:tc>
                <a:extLst>
                  <a:ext uri="{0D108BD9-81ED-4DB2-BD59-A6C34878D82A}">
                    <a16:rowId xmlns:a16="http://schemas.microsoft.com/office/drawing/2014/main" val="2749238725"/>
                  </a:ext>
                </a:extLst>
              </a:tr>
              <a:tr h="370840">
                <a:tc>
                  <a:txBody>
                    <a:bodyPr/>
                    <a:lstStyle/>
                    <a:p>
                      <a:r>
                        <a:rPr lang="en-US" dirty="0"/>
                        <a:t>         [dub do]</a:t>
                      </a:r>
                    </a:p>
                  </a:txBody>
                  <a:tcPr/>
                </a:tc>
                <a:tc>
                  <a:txBody>
                    <a:bodyPr/>
                    <a:lstStyle/>
                    <a:p>
                      <a:pPr algn="ctr"/>
                      <a:r>
                        <a:rPr lang="en-US" dirty="0"/>
                        <a:t>*!</a:t>
                      </a:r>
                    </a:p>
                  </a:txBody>
                  <a:tcPr/>
                </a:tc>
                <a:tc>
                  <a:txBody>
                    <a:bodyPr/>
                    <a:lstStyle/>
                    <a:p>
                      <a:pPr algn="ctr"/>
                      <a:endParaRPr lang="en-US" dirty="0"/>
                    </a:p>
                  </a:txBody>
                  <a:tcPr/>
                </a:tc>
                <a:tc>
                  <a:txBody>
                    <a:bodyPr/>
                    <a:lstStyle/>
                    <a:p>
                      <a:pPr algn="ctr"/>
                      <a:r>
                        <a:rPr lang="en-US" dirty="0"/>
                        <a:t>*</a:t>
                      </a:r>
                    </a:p>
                  </a:txBody>
                  <a:tcPr/>
                </a:tc>
                <a:tc>
                  <a:txBody>
                    <a:bodyPr/>
                    <a:lstStyle/>
                    <a:p>
                      <a:pPr algn="ctr"/>
                      <a:r>
                        <a:rPr lang="en-US" dirty="0"/>
                        <a:t>*</a:t>
                      </a:r>
                    </a:p>
                  </a:txBody>
                  <a:tcPr/>
                </a:tc>
                <a:extLst>
                  <a:ext uri="{0D108BD9-81ED-4DB2-BD59-A6C34878D82A}">
                    <a16:rowId xmlns:a16="http://schemas.microsoft.com/office/drawing/2014/main" val="2377985002"/>
                  </a:ext>
                </a:extLst>
              </a:tr>
              <a:tr h="370840">
                <a:tc>
                  <a:txBody>
                    <a:bodyPr/>
                    <a:lstStyle/>
                    <a:p>
                      <a:r>
                        <a:rPr lang="en-US" dirty="0">
                          <a:solidFill>
                            <a:schemeClr val="bg1"/>
                          </a:solidFill>
                        </a:rPr>
                        <a:t>/</a:t>
                      </a:r>
                      <a:r>
                        <a:rPr lang="en-US" dirty="0" err="1">
                          <a:solidFill>
                            <a:schemeClr val="bg1"/>
                          </a:solidFill>
                        </a:rPr>
                        <a:t>kot</a:t>
                      </a:r>
                      <a:r>
                        <a:rPr lang="en-US" dirty="0">
                          <a:solidFill>
                            <a:schemeClr val="bg1"/>
                          </a:solidFill>
                        </a:rPr>
                        <a:t> </a:t>
                      </a:r>
                      <a:r>
                        <a:rPr lang="en-US" dirty="0" err="1">
                          <a:solidFill>
                            <a:schemeClr val="bg1"/>
                          </a:solidFill>
                        </a:rPr>
                        <a:t>bɨ</a:t>
                      </a:r>
                      <a:r>
                        <a:rPr lang="en-US" dirty="0">
                          <a:solidFill>
                            <a:schemeClr val="bg1"/>
                          </a:solidFill>
                        </a:rPr>
                        <a:t>/</a:t>
                      </a:r>
                    </a:p>
                  </a:txBody>
                  <a:tcPr>
                    <a:solidFill>
                      <a:schemeClr val="bg2">
                        <a:lumMod val="50000"/>
                      </a:schemeClr>
                    </a:solidFill>
                  </a:tcPr>
                </a:tc>
                <a:tc>
                  <a:txBody>
                    <a:bodyPr/>
                    <a:lstStyle/>
                    <a:p>
                      <a:pPr algn="ctr"/>
                      <a:endParaRPr lang="en-US" dirty="0"/>
                    </a:p>
                  </a:txBody>
                  <a:tcPr>
                    <a:solidFill>
                      <a:schemeClr val="bg2">
                        <a:lumMod val="50000"/>
                      </a:schemeClr>
                    </a:solidFill>
                  </a:tcPr>
                </a:tc>
                <a:tc>
                  <a:txBody>
                    <a:bodyPr/>
                    <a:lstStyle/>
                    <a:p>
                      <a:pPr algn="ctr"/>
                      <a:endParaRPr lang="en-US" dirty="0"/>
                    </a:p>
                  </a:txBody>
                  <a:tcPr>
                    <a:solidFill>
                      <a:schemeClr val="bg2">
                        <a:lumMod val="50000"/>
                      </a:schemeClr>
                    </a:solidFill>
                  </a:tcPr>
                </a:tc>
                <a:tc>
                  <a:txBody>
                    <a:bodyPr/>
                    <a:lstStyle/>
                    <a:p>
                      <a:pPr algn="ctr"/>
                      <a:endParaRPr lang="en-US" dirty="0"/>
                    </a:p>
                  </a:txBody>
                  <a:tcPr>
                    <a:solidFill>
                      <a:schemeClr val="bg2">
                        <a:lumMod val="50000"/>
                      </a:schemeClr>
                    </a:solidFill>
                  </a:tcPr>
                </a:tc>
                <a:tc>
                  <a:txBody>
                    <a:bodyPr/>
                    <a:lstStyle/>
                    <a:p>
                      <a:pPr algn="ctr"/>
                      <a:endParaRPr lang="en-US" dirty="0"/>
                    </a:p>
                  </a:txBody>
                  <a:tcPr>
                    <a:solidFill>
                      <a:schemeClr val="bg2">
                        <a:lumMod val="50000"/>
                      </a:schemeClr>
                    </a:solidFill>
                  </a:tcPr>
                </a:tc>
                <a:extLst>
                  <a:ext uri="{0D108BD9-81ED-4DB2-BD59-A6C34878D82A}">
                    <a16:rowId xmlns:a16="http://schemas.microsoft.com/office/drawing/2014/main" val="3546358528"/>
                  </a:ext>
                </a:extLst>
              </a:tr>
              <a:tr h="370840">
                <a:tc>
                  <a:txBody>
                    <a:bodyPr/>
                    <a:lstStyle/>
                    <a:p>
                      <a:r>
                        <a:rPr lang="en-US" dirty="0"/>
                        <a:t>         [</a:t>
                      </a:r>
                      <a:r>
                        <a:rPr lang="en-US" dirty="0" err="1"/>
                        <a:t>kot</a:t>
                      </a:r>
                      <a:r>
                        <a:rPr lang="en-US" dirty="0"/>
                        <a:t> </a:t>
                      </a:r>
                      <a:r>
                        <a:rPr lang="en-US" dirty="0" err="1"/>
                        <a:t>bɨ</a:t>
                      </a:r>
                      <a:r>
                        <a:rPr lang="en-US" dirty="0"/>
                        <a:t>]</a:t>
                      </a:r>
                    </a:p>
                  </a:txBody>
                  <a:tcPr/>
                </a:tc>
                <a:tc>
                  <a:txBody>
                    <a:bodyPr/>
                    <a:lstStyle/>
                    <a:p>
                      <a:pPr algn="ctr"/>
                      <a:endParaRPr lang="en-US" dirty="0"/>
                    </a:p>
                  </a:txBody>
                  <a:tcPr/>
                </a:tc>
                <a:tc>
                  <a:txBody>
                    <a:bodyPr/>
                    <a:lstStyle/>
                    <a:p>
                      <a:pPr algn="ctr"/>
                      <a:r>
                        <a:rPr lang="en-US" dirty="0"/>
                        <a:t>*!</a:t>
                      </a:r>
                    </a:p>
                  </a:txBody>
                  <a:tcPr/>
                </a:tc>
                <a:tc>
                  <a:txBody>
                    <a:bodyPr/>
                    <a:lstStyle/>
                    <a:p>
                      <a:pPr algn="ctr"/>
                      <a:r>
                        <a:rPr lang="en-US" dirty="0"/>
                        <a:t>*</a:t>
                      </a:r>
                    </a:p>
                  </a:txBody>
                  <a:tcPr/>
                </a:tc>
                <a:tc>
                  <a:txBody>
                    <a:bodyPr/>
                    <a:lstStyle/>
                    <a:p>
                      <a:pPr algn="ctr"/>
                      <a:endParaRPr lang="en-US" dirty="0"/>
                    </a:p>
                  </a:txBody>
                  <a:tcPr/>
                </a:tc>
                <a:extLst>
                  <a:ext uri="{0D108BD9-81ED-4DB2-BD59-A6C34878D82A}">
                    <a16:rowId xmlns:a16="http://schemas.microsoft.com/office/drawing/2014/main" val="281768131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r>
                        <a:rPr lang="en-US" dirty="0" err="1"/>
                        <a:t>kod</a:t>
                      </a:r>
                      <a:r>
                        <a:rPr lang="en-US" dirty="0"/>
                        <a:t> </a:t>
                      </a:r>
                      <a:r>
                        <a:rPr lang="en-US" dirty="0" err="1"/>
                        <a:t>bɨ</a:t>
                      </a:r>
                      <a:r>
                        <a:rPr lang="en-US" dirty="0"/>
                        <a:t>]</a:t>
                      </a:r>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a:t>**</a:t>
                      </a:r>
                    </a:p>
                  </a:txBody>
                  <a:tcPr/>
                </a:tc>
                <a:tc>
                  <a:txBody>
                    <a:bodyPr/>
                    <a:lstStyle/>
                    <a:p>
                      <a:pPr algn="ctr"/>
                      <a:r>
                        <a:rPr lang="en-US" dirty="0"/>
                        <a:t>*</a:t>
                      </a:r>
                    </a:p>
                  </a:txBody>
                  <a:tcPr/>
                </a:tc>
                <a:extLst>
                  <a:ext uri="{0D108BD9-81ED-4DB2-BD59-A6C34878D82A}">
                    <a16:rowId xmlns:a16="http://schemas.microsoft.com/office/drawing/2014/main" val="116894819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r>
                        <a:rPr lang="en-US" dirty="0" err="1"/>
                        <a:t>kot</a:t>
                      </a:r>
                      <a:r>
                        <a:rPr lang="en-US" dirty="0"/>
                        <a:t> </a:t>
                      </a:r>
                      <a:r>
                        <a:rPr lang="en-US" dirty="0" err="1"/>
                        <a:t>pɨ</a:t>
                      </a:r>
                      <a:r>
                        <a:rPr lang="en-US" dirty="0"/>
                        <a:t>]</a:t>
                      </a:r>
                    </a:p>
                  </a:txBody>
                  <a:tcPr/>
                </a:tc>
                <a:tc>
                  <a:txBody>
                    <a:bodyPr/>
                    <a:lstStyle/>
                    <a:p>
                      <a:pPr algn="ctr"/>
                      <a:r>
                        <a:rPr lang="en-US" dirty="0"/>
                        <a:t>*!</a:t>
                      </a:r>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a:t>*</a:t>
                      </a:r>
                    </a:p>
                  </a:txBody>
                  <a:tcPr/>
                </a:tc>
                <a:extLst>
                  <a:ext uri="{0D108BD9-81ED-4DB2-BD59-A6C34878D82A}">
                    <a16:rowId xmlns:a16="http://schemas.microsoft.com/office/drawing/2014/main" val="710340507"/>
                  </a:ext>
                </a:extLst>
              </a:tr>
            </a:tbl>
          </a:graphicData>
        </a:graphic>
      </p:graphicFrame>
    </p:spTree>
    <p:extLst>
      <p:ext uri="{BB962C8B-B14F-4D97-AF65-F5344CB8AC3E}">
        <p14:creationId xmlns:p14="http://schemas.microsoft.com/office/powerpoint/2010/main" val="3392112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4EC1E-7E9F-A742-9E76-CFD9D02A54DC}"/>
              </a:ext>
            </a:extLst>
          </p:cNvPr>
          <p:cNvSpPr>
            <a:spLocks noGrp="1"/>
          </p:cNvSpPr>
          <p:nvPr>
            <p:ph type="title"/>
          </p:nvPr>
        </p:nvSpPr>
        <p:spPr/>
        <p:txBody>
          <a:bodyPr/>
          <a:lstStyle/>
          <a:p>
            <a:r>
              <a:rPr lang="en-US" dirty="0"/>
              <a:t>Voicing assimilation</a:t>
            </a:r>
          </a:p>
        </p:txBody>
      </p:sp>
      <p:sp>
        <p:nvSpPr>
          <p:cNvPr id="3" name="Content Placeholder 2">
            <a:extLst>
              <a:ext uri="{FF2B5EF4-FFF2-40B4-BE49-F238E27FC236}">
                <a16:creationId xmlns:a16="http://schemas.microsoft.com/office/drawing/2014/main" id="{7B64B0A6-DF78-1447-AD0E-E9E0FC3BC395}"/>
              </a:ext>
            </a:extLst>
          </p:cNvPr>
          <p:cNvSpPr>
            <a:spLocks noGrp="1"/>
          </p:cNvSpPr>
          <p:nvPr>
            <p:ph idx="1"/>
          </p:nvPr>
        </p:nvSpPr>
        <p:spPr/>
        <p:txBody>
          <a:bodyPr/>
          <a:lstStyle/>
          <a:p>
            <a:r>
              <a:rPr lang="en-US" dirty="0"/>
              <a:t>Dutch (</a:t>
            </a:r>
            <a:r>
              <a:rPr lang="en-US" dirty="0" err="1"/>
              <a:t>Grijzenhout</a:t>
            </a:r>
            <a:r>
              <a:rPr lang="en-US" dirty="0"/>
              <a:t> &amp; </a:t>
            </a:r>
            <a:r>
              <a:rPr lang="en-US" dirty="0" err="1"/>
              <a:t>Krämer</a:t>
            </a:r>
            <a:r>
              <a:rPr lang="en-US" dirty="0"/>
              <a:t> 2000)</a:t>
            </a:r>
          </a:p>
          <a:p>
            <a:r>
              <a:rPr lang="en-US" sz="2000" dirty="0"/>
              <a:t>1.</a:t>
            </a:r>
          </a:p>
          <a:p>
            <a:endParaRPr lang="en-US" sz="2000" dirty="0"/>
          </a:p>
          <a:p>
            <a:pPr marL="0" indent="0">
              <a:buNone/>
            </a:pPr>
            <a:endParaRPr lang="en-US" sz="2000" dirty="0"/>
          </a:p>
          <a:p>
            <a:pPr marL="0" indent="0">
              <a:buNone/>
            </a:pPr>
            <a:endParaRPr lang="en-US" sz="2000" dirty="0"/>
          </a:p>
          <a:p>
            <a:r>
              <a:rPr lang="en-US" sz="2000" dirty="0"/>
              <a:t>2.</a:t>
            </a:r>
          </a:p>
          <a:p>
            <a:endParaRPr lang="en-US" sz="2000" dirty="0"/>
          </a:p>
          <a:p>
            <a:pPr marL="0" indent="0">
              <a:buNone/>
            </a:pPr>
            <a:endParaRPr lang="en-US" sz="2000" dirty="0"/>
          </a:p>
          <a:p>
            <a:r>
              <a:rPr lang="en-US" sz="2000" dirty="0"/>
              <a:t>3.</a:t>
            </a:r>
          </a:p>
          <a:p>
            <a:pPr lvl="1"/>
            <a:endParaRPr lang="en-US" dirty="0"/>
          </a:p>
          <a:p>
            <a:pPr lvl="1"/>
            <a:endParaRPr lang="en-US" dirty="0"/>
          </a:p>
        </p:txBody>
      </p:sp>
      <p:pic>
        <p:nvPicPr>
          <p:cNvPr id="8" name="Picture 7">
            <a:extLst>
              <a:ext uri="{FF2B5EF4-FFF2-40B4-BE49-F238E27FC236}">
                <a16:creationId xmlns:a16="http://schemas.microsoft.com/office/drawing/2014/main" id="{85E6690B-D6C8-024D-9709-8949B9AD13B2}"/>
              </a:ext>
            </a:extLst>
          </p:cNvPr>
          <p:cNvPicPr>
            <a:picLocks noChangeAspect="1"/>
          </p:cNvPicPr>
          <p:nvPr/>
        </p:nvPicPr>
        <p:blipFill>
          <a:blip r:embed="rId2"/>
          <a:stretch>
            <a:fillRect/>
          </a:stretch>
        </p:blipFill>
        <p:spPr>
          <a:xfrm>
            <a:off x="1297171" y="2459959"/>
            <a:ext cx="7122485" cy="1044483"/>
          </a:xfrm>
          <a:prstGeom prst="rect">
            <a:avLst/>
          </a:prstGeom>
        </p:spPr>
      </p:pic>
      <p:pic>
        <p:nvPicPr>
          <p:cNvPr id="10" name="Picture 9">
            <a:extLst>
              <a:ext uri="{FF2B5EF4-FFF2-40B4-BE49-F238E27FC236}">
                <a16:creationId xmlns:a16="http://schemas.microsoft.com/office/drawing/2014/main" id="{97A88D2A-8972-584D-A0CB-0DBF1DB5DAF7}"/>
              </a:ext>
            </a:extLst>
          </p:cNvPr>
          <p:cNvPicPr>
            <a:picLocks noChangeAspect="1"/>
          </p:cNvPicPr>
          <p:nvPr/>
        </p:nvPicPr>
        <p:blipFill>
          <a:blip r:embed="rId3"/>
          <a:stretch>
            <a:fillRect/>
          </a:stretch>
        </p:blipFill>
        <p:spPr>
          <a:xfrm>
            <a:off x="1297171" y="3940949"/>
            <a:ext cx="6177910" cy="1022323"/>
          </a:xfrm>
          <a:prstGeom prst="rect">
            <a:avLst/>
          </a:prstGeom>
        </p:spPr>
      </p:pic>
      <p:pic>
        <p:nvPicPr>
          <p:cNvPr id="12" name="Picture 11">
            <a:extLst>
              <a:ext uri="{FF2B5EF4-FFF2-40B4-BE49-F238E27FC236}">
                <a16:creationId xmlns:a16="http://schemas.microsoft.com/office/drawing/2014/main" id="{F57908B8-50F2-784B-94B5-C9A3B0000ED5}"/>
              </a:ext>
            </a:extLst>
          </p:cNvPr>
          <p:cNvPicPr>
            <a:picLocks noChangeAspect="1"/>
          </p:cNvPicPr>
          <p:nvPr/>
        </p:nvPicPr>
        <p:blipFill>
          <a:blip r:embed="rId4"/>
          <a:stretch>
            <a:fillRect/>
          </a:stretch>
        </p:blipFill>
        <p:spPr>
          <a:xfrm>
            <a:off x="1297171" y="5145408"/>
            <a:ext cx="5806156" cy="536796"/>
          </a:xfrm>
          <a:prstGeom prst="rect">
            <a:avLst/>
          </a:prstGeom>
        </p:spPr>
      </p:pic>
    </p:spTree>
    <p:extLst>
      <p:ext uri="{BB962C8B-B14F-4D97-AF65-F5344CB8AC3E}">
        <p14:creationId xmlns:p14="http://schemas.microsoft.com/office/powerpoint/2010/main" val="1470527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D89E8-6816-054E-837D-48CC498081ED}"/>
              </a:ext>
            </a:extLst>
          </p:cNvPr>
          <p:cNvSpPr>
            <a:spLocks noGrp="1"/>
          </p:cNvSpPr>
          <p:nvPr>
            <p:ph type="title"/>
          </p:nvPr>
        </p:nvSpPr>
        <p:spPr/>
        <p:txBody>
          <a:bodyPr/>
          <a:lstStyle/>
          <a:p>
            <a:r>
              <a:rPr lang="en-US" dirty="0"/>
              <a:t>Voicing assimilation</a:t>
            </a:r>
          </a:p>
        </p:txBody>
      </p:sp>
      <p:sp>
        <p:nvSpPr>
          <p:cNvPr id="3" name="Content Placeholder 2">
            <a:extLst>
              <a:ext uri="{FF2B5EF4-FFF2-40B4-BE49-F238E27FC236}">
                <a16:creationId xmlns:a16="http://schemas.microsoft.com/office/drawing/2014/main" id="{6421E0EF-1A2D-BC4F-B212-CFC65E12B87E}"/>
              </a:ext>
            </a:extLst>
          </p:cNvPr>
          <p:cNvSpPr>
            <a:spLocks noGrp="1"/>
          </p:cNvSpPr>
          <p:nvPr>
            <p:ph idx="1"/>
          </p:nvPr>
        </p:nvSpPr>
        <p:spPr/>
        <p:txBody>
          <a:bodyPr>
            <a:normAutofit/>
          </a:bodyPr>
          <a:lstStyle/>
          <a:p>
            <a:r>
              <a:rPr lang="en-US" dirty="0"/>
              <a:t>Catalan (</a:t>
            </a:r>
            <a:r>
              <a:rPr lang="en-US" dirty="0" err="1"/>
              <a:t>Recaesens</a:t>
            </a:r>
            <a:r>
              <a:rPr lang="en-US" dirty="0"/>
              <a:t> &amp; Mira 2012)</a:t>
            </a:r>
          </a:p>
          <a:p>
            <a:pPr marL="0" indent="0">
              <a:buNone/>
            </a:pPr>
            <a:endParaRPr lang="en-US" sz="1200" dirty="0"/>
          </a:p>
          <a:p>
            <a:pPr lvl="1"/>
            <a:r>
              <a:rPr lang="en-US" dirty="0">
                <a:latin typeface="Times New Roman" panose="02020603050405020304" pitchFamily="18" charset="0"/>
                <a:cs typeface="Times New Roman" panose="02020603050405020304" pitchFamily="18" charset="0"/>
              </a:rPr>
              <a:t>1. a. sa</a:t>
            </a:r>
            <a:r>
              <a:rPr lang="en-US" u="sng" dirty="0">
                <a:latin typeface="Times New Roman" panose="02020603050405020304" pitchFamily="18" charset="0"/>
                <a:cs typeface="Times New Roman" panose="02020603050405020304" pitchFamily="18" charset="0"/>
              </a:rPr>
              <a:t>p</a:t>
            </a:r>
            <a:r>
              <a:rPr lang="en-US" dirty="0">
                <a:latin typeface="Times New Roman" panose="02020603050405020304" pitchFamily="18" charset="0"/>
                <a:cs typeface="Times New Roman" panose="02020603050405020304" pitchFamily="18" charset="0"/>
              </a:rPr>
              <a:t> [p]  “s/he knows”	sa</a:t>
            </a:r>
            <a:r>
              <a:rPr lang="en-US" u="sng" dirty="0">
                <a:latin typeface="Times New Roman" panose="02020603050405020304" pitchFamily="18" charset="0"/>
                <a:cs typeface="Times New Roman" panose="02020603050405020304" pitchFamily="18" charset="0"/>
              </a:rPr>
              <a:t>b</a:t>
            </a:r>
            <a:r>
              <a:rPr lang="en-US" dirty="0">
                <a:latin typeface="Times New Roman" panose="02020603050405020304" pitchFamily="18" charset="0"/>
                <a:cs typeface="Times New Roman" panose="02020603050405020304" pitchFamily="18" charset="0"/>
              </a:rPr>
              <a:t>er [</a:t>
            </a:r>
            <a:r>
              <a:rPr lang="en-US" dirty="0" err="1">
                <a:latin typeface="Times New Roman" panose="02020603050405020304" pitchFamily="18" charset="0"/>
                <a:cs typeface="Times New Roman" panose="02020603050405020304" pitchFamily="18" charset="0"/>
              </a:rPr>
              <a:t>ß</a:t>
            </a:r>
            <a:r>
              <a:rPr lang="en-US" dirty="0">
                <a:latin typeface="Times New Roman" panose="02020603050405020304" pitchFamily="18" charset="0"/>
                <a:cs typeface="Times New Roman" panose="02020603050405020304" pitchFamily="18" charset="0"/>
              </a:rPr>
              <a:t>] “to know”</a:t>
            </a:r>
          </a:p>
          <a:p>
            <a:pPr marL="457200" lvl="1" indent="0">
              <a:buNone/>
            </a:pPr>
            <a:r>
              <a:rPr lang="en-US" dirty="0">
                <a:latin typeface="Times New Roman" panose="02020603050405020304" pitchFamily="18" charset="0"/>
                <a:cs typeface="Times New Roman" panose="02020603050405020304" pitchFamily="18" charset="0"/>
              </a:rPr>
              <a:t>        b. va</a:t>
            </a:r>
            <a:r>
              <a:rPr lang="en-US" u="sng" dirty="0">
                <a:latin typeface="Times New Roman" panose="02020603050405020304" pitchFamily="18" charset="0"/>
                <a:cs typeface="Times New Roman" panose="02020603050405020304" pitchFamily="18" charset="0"/>
              </a:rPr>
              <a:t>s</a:t>
            </a:r>
            <a:r>
              <a:rPr lang="en-US" dirty="0">
                <a:latin typeface="Times New Roman" panose="02020603050405020304" pitchFamily="18" charset="0"/>
                <a:cs typeface="Times New Roman" panose="02020603050405020304" pitchFamily="18" charset="0"/>
              </a:rPr>
              <a:t> [s] “glass”		</a:t>
            </a:r>
            <a:r>
              <a:rPr lang="en-US" dirty="0" err="1">
                <a:latin typeface="Times New Roman" panose="02020603050405020304" pitchFamily="18" charset="0"/>
                <a:cs typeface="Times New Roman" panose="02020603050405020304" pitchFamily="18" charset="0"/>
              </a:rPr>
              <a:t>va</a:t>
            </a:r>
            <a:r>
              <a:rPr lang="en-US" u="sng" dirty="0" err="1">
                <a:latin typeface="Times New Roman" panose="02020603050405020304" pitchFamily="18" charset="0"/>
                <a:cs typeface="Times New Roman" panose="02020603050405020304" pitchFamily="18" charset="0"/>
              </a:rPr>
              <a:t>s</a:t>
            </a:r>
            <a:r>
              <a:rPr lang="en-US" dirty="0" err="1">
                <a:latin typeface="Times New Roman" panose="02020603050405020304" pitchFamily="18" charset="0"/>
                <a:cs typeface="Times New Roman" panose="02020603050405020304" pitchFamily="18" charset="0"/>
              </a:rPr>
              <a:t>et</a:t>
            </a:r>
            <a:r>
              <a:rPr lang="en-US" dirty="0">
                <a:latin typeface="Times New Roman" panose="02020603050405020304" pitchFamily="18" charset="0"/>
                <a:cs typeface="Times New Roman" panose="02020603050405020304" pitchFamily="18" charset="0"/>
              </a:rPr>
              <a:t> [z] “little glass”</a:t>
            </a:r>
          </a:p>
          <a:p>
            <a:pPr marL="457200" lvl="1" indent="0">
              <a:buNone/>
            </a:pPr>
            <a:endParaRPr lang="en-US" dirty="0">
              <a:latin typeface="Times New Roman" panose="02020603050405020304" pitchFamily="18" charset="0"/>
              <a:cs typeface="Times New Roman" panose="02020603050405020304" pitchFamily="18" charset="0"/>
            </a:endParaRPr>
          </a:p>
          <a:p>
            <a:pPr lvl="1"/>
            <a:r>
              <a:rPr lang="en-US" dirty="0">
                <a:latin typeface="Times New Roman" panose="02020603050405020304" pitchFamily="18" charset="0"/>
                <a:cs typeface="Times New Roman" panose="02020603050405020304" pitchFamily="18" charset="0"/>
              </a:rPr>
              <a:t>2. a. </a:t>
            </a:r>
            <a:r>
              <a:rPr lang="ru-RU"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no </a:t>
            </a:r>
            <a:r>
              <a:rPr lang="en-US" dirty="0" err="1">
                <a:latin typeface="Times New Roman" panose="02020603050405020304" pitchFamily="18" charset="0"/>
                <a:cs typeface="Times New Roman" panose="02020603050405020304" pitchFamily="18" charset="0"/>
              </a:rPr>
              <a:t>queda</a:t>
            </a:r>
            <a:r>
              <a:rPr lang="en-US" dirty="0">
                <a:latin typeface="Times New Roman" panose="02020603050405020304" pitchFamily="18" charset="0"/>
                <a:cs typeface="Times New Roman" panose="02020603050405020304" pitchFamily="18" charset="0"/>
              </a:rPr>
              <a:t> ca</a:t>
            </a:r>
            <a:r>
              <a:rPr lang="en-US" u="sng" dirty="0">
                <a:latin typeface="Times New Roman" panose="02020603050405020304" pitchFamily="18" charset="0"/>
                <a:cs typeface="Times New Roman" panose="02020603050405020304" pitchFamily="18" charset="0"/>
              </a:rPr>
              <a:t>p </a:t>
            </a:r>
            <a:r>
              <a:rPr lang="en-US" u="sng" dirty="0" err="1">
                <a:latin typeface="Times New Roman" panose="02020603050405020304" pitchFamily="18" charset="0"/>
                <a:cs typeface="Times New Roman" panose="02020603050405020304" pitchFamily="18" charset="0"/>
              </a:rPr>
              <a:t>t</a:t>
            </a:r>
            <a:r>
              <a:rPr lang="en-US" dirty="0" err="1">
                <a:latin typeface="Times New Roman" panose="02020603050405020304" pitchFamily="18" charset="0"/>
                <a:cs typeface="Times New Roman" panose="02020603050405020304" pitchFamily="18" charset="0"/>
              </a:rPr>
              <a:t>alp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pt</a:t>
            </a:r>
            <a:r>
              <a:rPr lang="en-US" dirty="0">
                <a:latin typeface="Times New Roman" panose="02020603050405020304" pitchFamily="18" charset="0"/>
                <a:cs typeface="Times New Roman" panose="02020603050405020304" pitchFamily="18" charset="0"/>
              </a:rPr>
              <a:t>]  “there isn’t any mole”</a:t>
            </a:r>
          </a:p>
          <a:p>
            <a:pPr marL="457200" lvl="1" indent="0">
              <a:buNone/>
            </a:pPr>
            <a:r>
              <a:rPr lang="en-US" dirty="0">
                <a:latin typeface="Times New Roman" panose="02020603050405020304" pitchFamily="18" charset="0"/>
                <a:cs typeface="Times New Roman" panose="02020603050405020304" pitchFamily="18" charset="0"/>
              </a:rPr>
              <a:t>        b. no </a:t>
            </a:r>
            <a:r>
              <a:rPr lang="en-US" dirty="0" err="1">
                <a:latin typeface="Times New Roman" panose="02020603050405020304" pitchFamily="18" charset="0"/>
                <a:cs typeface="Times New Roman" panose="02020603050405020304" pitchFamily="18" charset="0"/>
              </a:rPr>
              <a:t>queda</a:t>
            </a:r>
            <a:r>
              <a:rPr lang="en-US" dirty="0">
                <a:latin typeface="Times New Roman" panose="02020603050405020304" pitchFamily="18" charset="0"/>
                <a:cs typeface="Times New Roman" panose="02020603050405020304" pitchFamily="18" charset="0"/>
              </a:rPr>
              <a:t> ca</a:t>
            </a:r>
            <a:r>
              <a:rPr lang="en-US" u="sng" dirty="0">
                <a:latin typeface="Times New Roman" panose="02020603050405020304" pitchFamily="18" charset="0"/>
                <a:cs typeface="Times New Roman" panose="02020603050405020304" pitchFamily="18" charset="0"/>
              </a:rPr>
              <a:t>p </a:t>
            </a:r>
            <a:r>
              <a:rPr lang="en-US" u="sng" dirty="0" err="1">
                <a:latin typeface="Times New Roman" panose="02020603050405020304" pitchFamily="18" charset="0"/>
                <a:cs typeface="Times New Roman" panose="02020603050405020304" pitchFamily="18" charset="0"/>
              </a:rPr>
              <a:t>d</a:t>
            </a:r>
            <a:r>
              <a:rPr lang="en-US" dirty="0" err="1">
                <a:latin typeface="Times New Roman" panose="02020603050405020304" pitchFamily="18" charset="0"/>
                <a:cs typeface="Times New Roman" panose="02020603050405020304" pitchFamily="18" charset="0"/>
              </a:rPr>
              <a:t>au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bd</a:t>
            </a:r>
            <a:r>
              <a:rPr lang="en-US" dirty="0">
                <a:latin typeface="Times New Roman" panose="02020603050405020304" pitchFamily="18" charset="0"/>
                <a:cs typeface="Times New Roman" panose="02020603050405020304" pitchFamily="18" charset="0"/>
              </a:rPr>
              <a:t>]  “there isn’t any dice”</a:t>
            </a:r>
          </a:p>
          <a:p>
            <a:pPr marL="457200" lvl="1" indent="0">
              <a:buNone/>
            </a:pPr>
            <a:r>
              <a:rPr lang="en-US" dirty="0">
                <a:latin typeface="Times New Roman" panose="02020603050405020304" pitchFamily="18" charset="0"/>
                <a:cs typeface="Times New Roman" panose="02020603050405020304" pitchFamily="18" charset="0"/>
              </a:rPr>
              <a:t>        c. ha </a:t>
            </a:r>
            <a:r>
              <a:rPr lang="en-US" dirty="0" err="1">
                <a:latin typeface="Times New Roman" panose="02020603050405020304" pitchFamily="18" charset="0"/>
                <a:cs typeface="Times New Roman" panose="02020603050405020304" pitchFamily="18" charset="0"/>
              </a:rPr>
              <a:t>quedat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po</a:t>
            </a:r>
            <a:r>
              <a:rPr lang="en-US" u="sng" dirty="0" err="1">
                <a:latin typeface="Times New Roman" panose="02020603050405020304" pitchFamily="18" charset="0"/>
                <a:cs typeface="Times New Roman" panose="02020603050405020304" pitchFamily="18" charset="0"/>
              </a:rPr>
              <a:t>c</a:t>
            </a:r>
            <a:r>
              <a:rPr lang="en-US" u="sng" dirty="0">
                <a:latin typeface="Times New Roman" panose="02020603050405020304" pitchFamily="18" charset="0"/>
                <a:cs typeface="Times New Roman" panose="02020603050405020304" pitchFamily="18" charset="0"/>
              </a:rPr>
              <a:t> </a:t>
            </a:r>
            <a:r>
              <a:rPr lang="en-US" u="sng" dirty="0" err="1">
                <a:latin typeface="Times New Roman" panose="02020603050405020304" pitchFamily="18" charset="0"/>
                <a:cs typeface="Times New Roman" panose="02020603050405020304" pitchFamily="18" charset="0"/>
              </a:rPr>
              <a:t>t</a:t>
            </a:r>
            <a:r>
              <a:rPr lang="en-US" dirty="0" err="1">
                <a:latin typeface="Times New Roman" panose="02020603050405020304" pitchFamily="18" charset="0"/>
                <a:cs typeface="Times New Roman" panose="02020603050405020304" pitchFamily="18" charset="0"/>
              </a:rPr>
              <a:t>ou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kt</a:t>
            </a:r>
            <a:r>
              <a:rPr lang="en-US" dirty="0">
                <a:latin typeface="Times New Roman" panose="02020603050405020304" pitchFamily="18" charset="0"/>
                <a:cs typeface="Times New Roman" panose="02020603050405020304" pitchFamily="18" charset="0"/>
              </a:rPr>
              <a:t>]   “it’s not smooth enough”</a:t>
            </a:r>
          </a:p>
          <a:p>
            <a:pPr marL="457200" lvl="1" indent="0">
              <a:buNone/>
            </a:pPr>
            <a:r>
              <a:rPr lang="en-US" dirty="0">
                <a:latin typeface="Times New Roman" panose="02020603050405020304" pitchFamily="18" charset="0"/>
                <a:cs typeface="Times New Roman" panose="02020603050405020304" pitchFamily="18" charset="0"/>
              </a:rPr>
              <a:t>        d. ha </a:t>
            </a:r>
            <a:r>
              <a:rPr lang="en-US" dirty="0" err="1">
                <a:latin typeface="Times New Roman" panose="02020603050405020304" pitchFamily="18" charset="0"/>
                <a:cs typeface="Times New Roman" panose="02020603050405020304" pitchFamily="18" charset="0"/>
              </a:rPr>
              <a:t>quedat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po</a:t>
            </a:r>
            <a:r>
              <a:rPr lang="en-US" u="sng" dirty="0" err="1">
                <a:latin typeface="Times New Roman" panose="02020603050405020304" pitchFamily="18" charset="0"/>
                <a:cs typeface="Times New Roman" panose="02020603050405020304" pitchFamily="18" charset="0"/>
              </a:rPr>
              <a:t>c</a:t>
            </a:r>
            <a:r>
              <a:rPr lang="en-US" u="sng" dirty="0">
                <a:latin typeface="Times New Roman" panose="02020603050405020304" pitchFamily="18" charset="0"/>
                <a:cs typeface="Times New Roman" panose="02020603050405020304" pitchFamily="18" charset="0"/>
              </a:rPr>
              <a:t> </a:t>
            </a:r>
            <a:r>
              <a:rPr lang="en-US" u="sng" dirty="0" err="1">
                <a:latin typeface="Times New Roman" panose="02020603050405020304" pitchFamily="18" charset="0"/>
                <a:cs typeface="Times New Roman" panose="02020603050405020304" pitchFamily="18" charset="0"/>
              </a:rPr>
              <a:t>d</a:t>
            </a:r>
            <a:r>
              <a:rPr lang="en-US" dirty="0" err="1">
                <a:latin typeface="Times New Roman" panose="02020603050405020304" pitchFamily="18" charset="0"/>
                <a:cs typeface="Times New Roman" panose="02020603050405020304" pitchFamily="18" charset="0"/>
              </a:rPr>
              <a:t>olç</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gd</a:t>
            </a:r>
            <a:r>
              <a:rPr lang="en-US" dirty="0">
                <a:latin typeface="Times New Roman" panose="02020603050405020304" pitchFamily="18" charset="0"/>
                <a:cs typeface="Times New Roman" panose="02020603050405020304" pitchFamily="18" charset="0"/>
              </a:rPr>
              <a:t>]  “it’s not sweet enough”</a:t>
            </a:r>
          </a:p>
          <a:p>
            <a:pPr marL="457200" lvl="1" indent="0">
              <a:buNone/>
            </a:pPr>
            <a:r>
              <a:rPr lang="en-US" dirty="0">
                <a:latin typeface="Times New Roman" panose="02020603050405020304" pitchFamily="18" charset="0"/>
                <a:cs typeface="Times New Roman" panose="02020603050405020304" pitchFamily="18" charset="0"/>
              </a:rPr>
              <a:t>        e. </a:t>
            </a:r>
            <a:r>
              <a:rPr lang="en-US" dirty="0" err="1">
                <a:latin typeface="Times New Roman" panose="02020603050405020304" pitchFamily="18" charset="0"/>
                <a:cs typeface="Times New Roman" panose="02020603050405020304" pitchFamily="18" charset="0"/>
              </a:rPr>
              <a:t>fou</a:t>
            </a:r>
            <a:r>
              <a:rPr lang="en-US" dirty="0">
                <a:latin typeface="Times New Roman" panose="02020603050405020304" pitchFamily="18" charset="0"/>
                <a:cs typeface="Times New Roman" panose="02020603050405020304" pitchFamily="18" charset="0"/>
              </a:rPr>
              <a:t> un </a:t>
            </a:r>
            <a:r>
              <a:rPr lang="en-US" dirty="0" err="1">
                <a:latin typeface="Times New Roman" panose="02020603050405020304" pitchFamily="18" charset="0"/>
                <a:cs typeface="Times New Roman" panose="02020603050405020304" pitchFamily="18" charset="0"/>
              </a:rPr>
              <a:t>ca</a:t>
            </a:r>
            <a:r>
              <a:rPr lang="en-US" u="sng" dirty="0" err="1">
                <a:latin typeface="Times New Roman" panose="02020603050405020304" pitchFamily="18" charset="0"/>
                <a:cs typeface="Times New Roman" panose="02020603050405020304" pitchFamily="18" charset="0"/>
              </a:rPr>
              <a:t>s</a:t>
            </a:r>
            <a:r>
              <a:rPr lang="en-US" u="sng" dirty="0">
                <a:latin typeface="Times New Roman" panose="02020603050405020304" pitchFamily="18" charset="0"/>
                <a:cs typeface="Times New Roman" panose="02020603050405020304" pitchFamily="18" charset="0"/>
              </a:rPr>
              <a:t> </a:t>
            </a:r>
            <a:r>
              <a:rPr lang="en-US" u="sng" dirty="0" err="1">
                <a:latin typeface="Times New Roman" panose="02020603050405020304" pitchFamily="18" charset="0"/>
                <a:cs typeface="Times New Roman" panose="02020603050405020304" pitchFamily="18" charset="0"/>
              </a:rPr>
              <a:t>p</a:t>
            </a:r>
            <a:r>
              <a:rPr lang="en-US" dirty="0" err="1">
                <a:latin typeface="Times New Roman" panose="02020603050405020304" pitchFamily="18" charset="0"/>
                <a:cs typeface="Times New Roman" panose="02020603050405020304" pitchFamily="18" charset="0"/>
              </a:rPr>
              <a:t>obre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sp</a:t>
            </a:r>
            <a:r>
              <a:rPr lang="en-US" dirty="0">
                <a:latin typeface="Times New Roman" panose="02020603050405020304" pitchFamily="18" charset="0"/>
                <a:cs typeface="Times New Roman" panose="02020603050405020304" pitchFamily="18" charset="0"/>
              </a:rPr>
              <a:t>]  “it was a poor case”</a:t>
            </a:r>
          </a:p>
          <a:p>
            <a:pPr marL="457200" lvl="1" indent="0">
              <a:buNone/>
            </a:pPr>
            <a:r>
              <a:rPr lang="en-US" dirty="0">
                <a:latin typeface="Times New Roman" panose="02020603050405020304" pitchFamily="18" charset="0"/>
                <a:cs typeface="Times New Roman" panose="02020603050405020304" pitchFamily="18" charset="0"/>
              </a:rPr>
              <a:t>        f.</a:t>
            </a:r>
            <a:r>
              <a:rPr lang="ru-RU"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fou</a:t>
            </a:r>
            <a:r>
              <a:rPr lang="en-US" dirty="0">
                <a:latin typeface="Times New Roman" panose="02020603050405020304" pitchFamily="18" charset="0"/>
                <a:cs typeface="Times New Roman" panose="02020603050405020304" pitchFamily="18" charset="0"/>
              </a:rPr>
              <a:t> un </a:t>
            </a:r>
            <a:r>
              <a:rPr lang="en-US" dirty="0" err="1">
                <a:latin typeface="Times New Roman" panose="02020603050405020304" pitchFamily="18" charset="0"/>
                <a:cs typeface="Times New Roman" panose="02020603050405020304" pitchFamily="18" charset="0"/>
              </a:rPr>
              <a:t>ca</a:t>
            </a:r>
            <a:r>
              <a:rPr lang="en-US" u="sng" dirty="0" err="1">
                <a:latin typeface="Times New Roman" panose="02020603050405020304" pitchFamily="18" charset="0"/>
                <a:cs typeface="Times New Roman" panose="02020603050405020304" pitchFamily="18" charset="0"/>
              </a:rPr>
              <a:t>s</a:t>
            </a:r>
            <a:r>
              <a:rPr lang="en-US" u="sng" dirty="0">
                <a:latin typeface="Times New Roman" panose="02020603050405020304" pitchFamily="18" charset="0"/>
                <a:cs typeface="Times New Roman" panose="02020603050405020304" pitchFamily="18" charset="0"/>
              </a:rPr>
              <a:t> </a:t>
            </a:r>
            <a:r>
              <a:rPr lang="en-US" u="sng" dirty="0" err="1">
                <a:latin typeface="Times New Roman" panose="02020603050405020304" pitchFamily="18" charset="0"/>
                <a:cs typeface="Times New Roman" panose="02020603050405020304" pitchFamily="18" charset="0"/>
              </a:rPr>
              <a:t>b</a:t>
            </a:r>
            <a:r>
              <a:rPr lang="en-US" dirty="0" err="1">
                <a:latin typeface="Times New Roman" panose="02020603050405020304" pitchFamily="18" charset="0"/>
                <a:cs typeface="Times New Roman" panose="02020603050405020304" pitchFamily="18" charset="0"/>
              </a:rPr>
              <a:t>osni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zb</a:t>
            </a:r>
            <a:r>
              <a:rPr lang="en-US" dirty="0">
                <a:latin typeface="Times New Roman" panose="02020603050405020304" pitchFamily="18" charset="0"/>
                <a:cs typeface="Times New Roman" panose="02020603050405020304" pitchFamily="18" charset="0"/>
              </a:rPr>
              <a:t>]  “it was a Bosnian case”</a:t>
            </a:r>
          </a:p>
        </p:txBody>
      </p:sp>
    </p:spTree>
    <p:extLst>
      <p:ext uri="{BB962C8B-B14F-4D97-AF65-F5344CB8AC3E}">
        <p14:creationId xmlns:p14="http://schemas.microsoft.com/office/powerpoint/2010/main" val="260321172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10852</TotalTime>
  <Words>2176</Words>
  <Application>Microsoft Macintosh PowerPoint</Application>
  <PresentationFormat>On-screen Show (4:3)</PresentationFormat>
  <Paragraphs>357</Paragraphs>
  <Slides>62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62</vt:i4>
      </vt:variant>
    </vt:vector>
  </HeadingPairs>
  <TitlesOfParts>
    <vt:vector size="70" baseType="lpstr">
      <vt:lpstr>Arial</vt:lpstr>
      <vt:lpstr>Calibri</vt:lpstr>
      <vt:lpstr>Calibri Light</vt:lpstr>
      <vt:lpstr>Cambria Math</vt:lpstr>
      <vt:lpstr>Doulos SIL</vt:lpstr>
      <vt:lpstr>Times New Roman</vt:lpstr>
      <vt:lpstr>Wingdings</vt:lpstr>
      <vt:lpstr>Office Theme</vt:lpstr>
      <vt:lpstr>Voicing assimilation and its relevance for the Dresher-Reiss debate on existence of contrast in phonology </vt:lpstr>
      <vt:lpstr>Overview</vt:lpstr>
      <vt:lpstr>Voicing contrast: Data</vt:lpstr>
      <vt:lpstr>Voicing assimilation: Data</vt:lpstr>
      <vt:lpstr>Voicing assimilation: Representation</vt:lpstr>
      <vt:lpstr>Voicing assimilation: Representation</vt:lpstr>
      <vt:lpstr>Voicing assimilation: Representation</vt:lpstr>
      <vt:lpstr>Voicing assimilation</vt:lpstr>
      <vt:lpstr>Voicing assimilation</vt:lpstr>
      <vt:lpstr>Voicing assimilation: Representation</vt:lpstr>
      <vt:lpstr>Voicing assimilation</vt:lpstr>
      <vt:lpstr>Voicing assimilation</vt:lpstr>
      <vt:lpstr>Voicing assimilation in Dutch  (Slis 1986)</vt:lpstr>
      <vt:lpstr>Voicing assimilation in Dutch  (Slis 1986)</vt:lpstr>
      <vt:lpstr>Voicing assimilation in Dutch  (Slis 1986)</vt:lpstr>
      <vt:lpstr>Voicing assimilation in Dutch  (Slis 1986)</vt:lpstr>
      <vt:lpstr>Voicing assimilation in Dutch  (Slis 1986)</vt:lpstr>
      <vt:lpstr>Voicing assimilation in Dutch  (Slis 1986)</vt:lpstr>
      <vt:lpstr>Voicing assimilation in Dutch  (Slis 1986)</vt:lpstr>
      <vt:lpstr>Voicing assimilation in Dutch  (Slis 1986)</vt:lpstr>
      <vt:lpstr>Voicing assimilation in Dutch  (Slis 1986)</vt:lpstr>
      <vt:lpstr>Voicing assimilation in Catalan (Recaesens &amp; Mira 2012)</vt:lpstr>
      <vt:lpstr>Voicing assimilation in Catalan (Recaesens &amp; Mira 2012)</vt:lpstr>
      <vt:lpstr>Voicing assimilation in Catalan (Recaesens &amp; Mira 2012)</vt:lpstr>
      <vt:lpstr>Voicing assimilation in Catalan (Recaesens &amp; Mira 2012)</vt:lpstr>
      <vt:lpstr>Voicing assimilation in Catalan (Recaesens &amp; Mira 2012)</vt:lpstr>
      <vt:lpstr>Voicing assimilation in Catalan (Recaesens &amp; Mira 2012)</vt:lpstr>
      <vt:lpstr>More on voicing assimilation in Catalan (Recaesens 2014)</vt:lpstr>
      <vt:lpstr>More on voicing assimilation in Catalan (Recaesens 2014)</vt:lpstr>
      <vt:lpstr>More on voicing assimilation in Catalan (Recaesens 2014)</vt:lpstr>
      <vt:lpstr>Voicing assimilation in Catalan</vt:lpstr>
      <vt:lpstr>Special cases of voicing assimilation: “Sonorant transparency”</vt:lpstr>
      <vt:lpstr>“Sonorant transparency” to voicing assimilation in Russian: Counterevidence</vt:lpstr>
      <vt:lpstr>Robblee &amp; Burton (1997)</vt:lpstr>
      <vt:lpstr>Robblee &amp; Burton (1997)</vt:lpstr>
      <vt:lpstr>Kulikov (2014)</vt:lpstr>
      <vt:lpstr>Kulikov (2014)</vt:lpstr>
      <vt:lpstr>Kulikov (2014)</vt:lpstr>
      <vt:lpstr>Kulikov (2014)</vt:lpstr>
      <vt:lpstr>‘Schizophrenic’ Russian ‘v’</vt:lpstr>
      <vt:lpstr>‘Schizophrenic’ Russian ‘v’</vt:lpstr>
      <vt:lpstr>Hayes’s (1984) analysis of Russian ‘v’</vt:lpstr>
      <vt:lpstr>Padgett’s (2002) analysis of Russian ‘v’</vt:lpstr>
      <vt:lpstr>Padgett’s (2002) analysis of Russian ‘v’</vt:lpstr>
      <vt:lpstr>Padgett’s (2002) analysis of Russian ‘v’</vt:lpstr>
      <vt:lpstr>Padgett’s (2002) analysis of Russian ‘v’</vt:lpstr>
      <vt:lpstr>Padgett’s (2002) analysis of Russian ‘v’</vt:lpstr>
      <vt:lpstr>Padgett’s (2002) analysis of Russian ‘v’</vt:lpstr>
      <vt:lpstr>Padgett’s (2002) analysis of Russian ‘v’</vt:lpstr>
      <vt:lpstr>Padgett’s (2002) analysis of Russian ‘v’</vt:lpstr>
      <vt:lpstr>Padgett’s (2002) analysis of Russian ‘v’</vt:lpstr>
      <vt:lpstr>Padgett’s (2002) analysis of Russian ‘v’</vt:lpstr>
      <vt:lpstr>Reiss’s (2017) analysis of Russian ‘v’</vt:lpstr>
      <vt:lpstr>Reiss’s (2017) analysis of Russian ‘v’</vt:lpstr>
      <vt:lpstr>Reiss’s (2017) analysis of Russian ‘v’</vt:lpstr>
      <vt:lpstr>Reiss’s (2017) analysis of Russian ‘v’</vt:lpstr>
      <vt:lpstr>Reiss’s (2017) analysis of Russian ‘v’</vt:lpstr>
      <vt:lpstr>Reiss’s (2017) analysis of Russian ‘v’</vt:lpstr>
      <vt:lpstr>Reiss’s (2017) analysis of Russian ‘v’</vt:lpstr>
      <vt:lpstr>Reiss’s account on contrast in phonology</vt:lpstr>
      <vt:lpstr>Reiss vs. Dresher on contrast</vt:lpstr>
      <vt:lpstr>References</vt:lpstr>
    </vt:vector>
  </TitlesOfParts>
  <Company/>
  <LinksUpToDate>false</LinksUpToDate>
  <SharedDoc>false</SharedDoc>
  <HyperlinksChanged>false</HyperlinksChanged>
  <AppVersion>16.0015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126</cp:revision>
  <cp:lastPrinted>2018-07-30T14:22:43Z</cp:lastPrinted>
  <dcterms:created xsi:type="dcterms:W3CDTF">2018-07-15T07:22:33Z</dcterms:created>
  <dcterms:modified xsi:type="dcterms:W3CDTF">2018-07-30T14:35:10Z</dcterms:modified>
</cp:coreProperties>
</file>